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302" r:id="rId3"/>
    <p:sldId id="303"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2" r:id="rId19"/>
    <p:sldId id="273" r:id="rId20"/>
    <p:sldId id="274" r:id="rId21"/>
    <p:sldId id="275" r:id="rId22"/>
    <p:sldId id="276" r:id="rId23"/>
    <p:sldId id="277" r:id="rId24"/>
    <p:sldId id="278" r:id="rId25"/>
    <p:sldId id="279" r:id="rId26"/>
    <p:sldId id="292" r:id="rId27"/>
    <p:sldId id="280" r:id="rId28"/>
    <p:sldId id="281" r:id="rId29"/>
    <p:sldId id="283" r:id="rId30"/>
    <p:sldId id="284" r:id="rId31"/>
    <p:sldId id="285" r:id="rId32"/>
    <p:sldId id="286" r:id="rId33"/>
    <p:sldId id="287" r:id="rId34"/>
    <p:sldId id="288" r:id="rId35"/>
    <p:sldId id="289" r:id="rId36"/>
    <p:sldId id="290" r:id="rId37"/>
    <p:sldId id="291" r:id="rId38"/>
    <p:sldId id="293" r:id="rId39"/>
    <p:sldId id="294" r:id="rId40"/>
    <p:sldId id="295" r:id="rId41"/>
    <p:sldId id="296" r:id="rId42"/>
    <p:sldId id="297" r:id="rId43"/>
    <p:sldId id="298" r:id="rId44"/>
    <p:sldId id="300" r:id="rId45"/>
    <p:sldId id="301" r:id="rId46"/>
    <p:sldId id="304" r:id="rId4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672"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2203E411-FC72-4552-8B3F-7F2E3A22C64F}" type="datetimeFigureOut">
              <a:rPr lang="es-MX" smtClean="0"/>
              <a:t>27/08/2013</a:t>
            </a:fld>
            <a:endParaRPr lang="es-MX"/>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MX"/>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F88C7F32-DA4B-4413-B08A-0E686C5445F0}"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203E411-FC72-4552-8B3F-7F2E3A22C64F}" type="datetimeFigureOut">
              <a:rPr lang="es-MX" smtClean="0"/>
              <a:t>27/08/2013</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88C7F32-DA4B-4413-B08A-0E686C5445F0}"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203E411-FC72-4552-8B3F-7F2E3A22C64F}" type="datetimeFigureOut">
              <a:rPr lang="es-MX" smtClean="0"/>
              <a:t>27/08/2013</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88C7F32-DA4B-4413-B08A-0E686C5445F0}"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2203E411-FC72-4552-8B3F-7F2E3A22C64F}" type="datetimeFigureOut">
              <a:rPr lang="es-MX" smtClean="0"/>
              <a:t>27/08/2013</a:t>
            </a:fld>
            <a:endParaRPr lang="es-MX"/>
          </a:p>
        </p:txBody>
      </p:sp>
      <p:sp>
        <p:nvSpPr>
          <p:cNvPr id="5" name="4 Marcador de pie de página"/>
          <p:cNvSpPr>
            <a:spLocks noGrp="1"/>
          </p:cNvSpPr>
          <p:nvPr>
            <p:ph type="ftr" sz="quarter" idx="11"/>
          </p:nvPr>
        </p:nvSpPr>
        <p:spPr>
          <a:xfrm>
            <a:off x="457200" y="6480969"/>
            <a:ext cx="4260056" cy="300831"/>
          </a:xfrm>
        </p:spPr>
        <p:txBody>
          <a:bodyPr/>
          <a:lstStyle/>
          <a:p>
            <a:endParaRPr lang="es-MX"/>
          </a:p>
        </p:txBody>
      </p:sp>
      <p:sp>
        <p:nvSpPr>
          <p:cNvPr id="6" name="5 Marcador de número de diapositiva"/>
          <p:cNvSpPr>
            <a:spLocks noGrp="1"/>
          </p:cNvSpPr>
          <p:nvPr>
            <p:ph type="sldNum" sz="quarter" idx="12"/>
          </p:nvPr>
        </p:nvSpPr>
        <p:spPr/>
        <p:txBody>
          <a:bodyPr/>
          <a:lstStyle/>
          <a:p>
            <a:fld id="{F88C7F32-DA4B-4413-B08A-0E686C5445F0}"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2203E411-FC72-4552-8B3F-7F2E3A22C64F}" type="datetimeFigureOut">
              <a:rPr lang="es-MX" smtClean="0"/>
              <a:t>27/08/2013</a:t>
            </a:fld>
            <a:endParaRPr lang="es-MX"/>
          </a:p>
        </p:txBody>
      </p:sp>
      <p:sp>
        <p:nvSpPr>
          <p:cNvPr id="5" name="4 Marcador de pie de página"/>
          <p:cNvSpPr>
            <a:spLocks noGrp="1"/>
          </p:cNvSpPr>
          <p:nvPr>
            <p:ph type="ftr" sz="quarter" idx="11"/>
          </p:nvPr>
        </p:nvSpPr>
        <p:spPr>
          <a:xfrm>
            <a:off x="2619376" y="6480969"/>
            <a:ext cx="4260056" cy="300831"/>
          </a:xfrm>
        </p:spPr>
        <p:txBody>
          <a:bodyPr/>
          <a:lstStyle/>
          <a:p>
            <a:endParaRPr lang="es-MX"/>
          </a:p>
        </p:txBody>
      </p:sp>
      <p:sp>
        <p:nvSpPr>
          <p:cNvPr id="6" name="5 Marcador de número de diapositiva"/>
          <p:cNvSpPr>
            <a:spLocks noGrp="1"/>
          </p:cNvSpPr>
          <p:nvPr>
            <p:ph type="sldNum" sz="quarter" idx="12"/>
          </p:nvPr>
        </p:nvSpPr>
        <p:spPr>
          <a:xfrm>
            <a:off x="8451056" y="809624"/>
            <a:ext cx="502920" cy="300831"/>
          </a:xfrm>
        </p:spPr>
        <p:txBody>
          <a:bodyPr/>
          <a:lstStyle/>
          <a:p>
            <a:fld id="{F88C7F32-DA4B-4413-B08A-0E686C5445F0}" type="slidenum">
              <a:rPr lang="es-MX" smtClean="0"/>
              <a:t>‹Nº›</a:t>
            </a:fld>
            <a:endParaRPr lang="es-MX"/>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2203E411-FC72-4552-8B3F-7F2E3A22C64F}" type="datetimeFigureOut">
              <a:rPr lang="es-MX" smtClean="0"/>
              <a:t>27/08/2013</a:t>
            </a:fld>
            <a:endParaRPr lang="es-MX"/>
          </a:p>
        </p:txBody>
      </p:sp>
      <p:sp>
        <p:nvSpPr>
          <p:cNvPr id="6" name="5 Marcador de pie de página"/>
          <p:cNvSpPr>
            <a:spLocks noGrp="1"/>
          </p:cNvSpPr>
          <p:nvPr>
            <p:ph type="ftr" sz="quarter" idx="11"/>
          </p:nvPr>
        </p:nvSpPr>
        <p:spPr>
          <a:xfrm>
            <a:off x="457200" y="6480969"/>
            <a:ext cx="4260056" cy="301752"/>
          </a:xfrm>
        </p:spPr>
        <p:txBody>
          <a:bodyPr/>
          <a:lstStyle/>
          <a:p>
            <a:endParaRPr lang="es-MX"/>
          </a:p>
        </p:txBody>
      </p:sp>
      <p:sp>
        <p:nvSpPr>
          <p:cNvPr id="7" name="6 Marcador de número de diapositiva"/>
          <p:cNvSpPr>
            <a:spLocks noGrp="1"/>
          </p:cNvSpPr>
          <p:nvPr>
            <p:ph type="sldNum" sz="quarter" idx="12"/>
          </p:nvPr>
        </p:nvSpPr>
        <p:spPr>
          <a:xfrm>
            <a:off x="7589520" y="6480969"/>
            <a:ext cx="502920" cy="301752"/>
          </a:xfrm>
        </p:spPr>
        <p:txBody>
          <a:bodyPr/>
          <a:lstStyle/>
          <a:p>
            <a:fld id="{F88C7F32-DA4B-4413-B08A-0E686C5445F0}"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2203E411-FC72-4552-8B3F-7F2E3A22C64F}" type="datetimeFigureOut">
              <a:rPr lang="es-MX" smtClean="0"/>
              <a:t>27/08/2013</a:t>
            </a:fld>
            <a:endParaRPr lang="es-MX"/>
          </a:p>
        </p:txBody>
      </p:sp>
      <p:sp>
        <p:nvSpPr>
          <p:cNvPr id="8" name="7 Marcador de pie de página"/>
          <p:cNvSpPr>
            <a:spLocks noGrp="1"/>
          </p:cNvSpPr>
          <p:nvPr>
            <p:ph type="ftr" sz="quarter" idx="11"/>
          </p:nvPr>
        </p:nvSpPr>
        <p:spPr>
          <a:xfrm>
            <a:off x="457200" y="6480969"/>
            <a:ext cx="4261104" cy="301752"/>
          </a:xfrm>
        </p:spPr>
        <p:txBody>
          <a:bodyPr/>
          <a:lstStyle/>
          <a:p>
            <a:endParaRPr lang="es-MX"/>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F88C7F32-DA4B-4413-B08A-0E686C5445F0}"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2203E411-FC72-4552-8B3F-7F2E3A22C64F}" type="datetimeFigureOut">
              <a:rPr lang="es-MX" smtClean="0"/>
              <a:t>27/08/2013</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F88C7F32-DA4B-4413-B08A-0E686C5445F0}"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2203E411-FC72-4552-8B3F-7F2E3A22C64F}" type="datetimeFigureOut">
              <a:rPr lang="es-MX" smtClean="0"/>
              <a:t>27/08/2013</a:t>
            </a:fld>
            <a:endParaRPr lang="es-MX"/>
          </a:p>
        </p:txBody>
      </p:sp>
      <p:sp>
        <p:nvSpPr>
          <p:cNvPr id="3" name="2 Marcador de pie de página"/>
          <p:cNvSpPr>
            <a:spLocks noGrp="1"/>
          </p:cNvSpPr>
          <p:nvPr>
            <p:ph type="ftr" sz="quarter" idx="11"/>
          </p:nvPr>
        </p:nvSpPr>
        <p:spPr>
          <a:xfrm>
            <a:off x="457200" y="6481890"/>
            <a:ext cx="4260056" cy="300831"/>
          </a:xfrm>
        </p:spPr>
        <p:txBody>
          <a:bodyPr/>
          <a:lstStyle/>
          <a:p>
            <a:endParaRPr lang="es-MX"/>
          </a:p>
        </p:txBody>
      </p:sp>
      <p:sp>
        <p:nvSpPr>
          <p:cNvPr id="4" name="3 Marcador de número de diapositiva"/>
          <p:cNvSpPr>
            <a:spLocks noGrp="1"/>
          </p:cNvSpPr>
          <p:nvPr>
            <p:ph type="sldNum" sz="quarter" idx="12"/>
          </p:nvPr>
        </p:nvSpPr>
        <p:spPr>
          <a:xfrm>
            <a:off x="7589520" y="6480969"/>
            <a:ext cx="502920" cy="301752"/>
          </a:xfrm>
        </p:spPr>
        <p:txBody>
          <a:bodyPr/>
          <a:lstStyle/>
          <a:p>
            <a:fld id="{F88C7F32-DA4B-4413-B08A-0E686C5445F0}"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2203E411-FC72-4552-8B3F-7F2E3A22C64F}" type="datetimeFigureOut">
              <a:rPr lang="es-MX" smtClean="0"/>
              <a:t>27/08/2013</a:t>
            </a:fld>
            <a:endParaRPr lang="es-MX"/>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F88C7F32-DA4B-4413-B08A-0E686C5445F0}"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2203E411-FC72-4552-8B3F-7F2E3A22C64F}" type="datetimeFigureOut">
              <a:rPr lang="es-MX" smtClean="0"/>
              <a:t>27/08/2013</a:t>
            </a:fld>
            <a:endParaRPr lang="es-MX"/>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F88C7F32-DA4B-4413-B08A-0E686C5445F0}"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2203E411-FC72-4552-8B3F-7F2E3A22C64F}" type="datetimeFigureOut">
              <a:rPr lang="es-MX" smtClean="0"/>
              <a:t>27/08/2013</a:t>
            </a:fld>
            <a:endParaRPr lang="es-MX"/>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MX"/>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88C7F32-DA4B-4413-B08A-0E686C5445F0}" type="slidenum">
              <a:rPr lang="es-MX" smtClean="0"/>
              <a:t>‹Nº›</a:t>
            </a:fld>
            <a:endParaRPr lang="es-MX"/>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es.wikipedia.org/wiki/Velocidad"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es.wikipedia.org/wiki/Aceleraci%C3%B3n"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es.wikipedia.org/wiki/Temperatura"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envtox.ucdavis.edu/cehs/TOXINS/SPANISH5/Whatdoaboutcar.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how-to-study.com/study-skills/es/matematicas/escalas-de-temperatura.asp"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es.wikipedia.org/wiki/Combusti%C3%B3n"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es.wikipedia.org/wiki/Gases_de_combusti%C3%B3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diccionario.motorgiga.com/diccionario/residuos-de-la-combustion-definicion-significado"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es.wikipedia.org/wiki/Pulverizaci%C3%B3n_cat%C3%B3dica"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gascheck.com.ar/"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duranelectronica.com/producto.php?idProducto=31&amp;idIdioma=0"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es.wikipedia.org/wiki/C%C3%A1mara_de_combusti%C3%B3n"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es.wikipedia.org/wiki/C%C3%A1mara_de_combusti%C3%B3n"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es.answers.yahoo.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es.scribd.com/doc/28890667/Productos-de-la-combustion"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es.wikipedia.org/wiki/Hidrocarburo"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html.rincondelvago.com/reacciones-fotoquimicas"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misdeberes.es/tarea/106828"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www.sabelotodo.org/combustibles/gasolina.html"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autored.mx/index.php?option=com_content&amp;view"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laplace.us.es/wiki/index.php/Ciclo_Diese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MX" dirty="0" smtClean="0"/>
              <a:t>Control de emisiones</a:t>
            </a:r>
            <a:endParaRPr lang="es-MX" dirty="0"/>
          </a:p>
        </p:txBody>
      </p:sp>
      <p:sp>
        <p:nvSpPr>
          <p:cNvPr id="3" name="2 Subtítulo"/>
          <p:cNvSpPr>
            <a:spLocks noGrp="1"/>
          </p:cNvSpPr>
          <p:nvPr>
            <p:ph type="subTitle" idx="1"/>
          </p:nvPr>
        </p:nvSpPr>
        <p:spPr/>
        <p:txBody>
          <a:bodyPr/>
          <a:lstStyle/>
          <a:p>
            <a:endParaRPr lang="es-MX" dirty="0"/>
          </a:p>
        </p:txBody>
      </p:sp>
      <p:pic>
        <p:nvPicPr>
          <p:cNvPr id="3074" name="Picture 2" descr="C:\Users\Saul\Pictures\carros\ngfjhy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204864"/>
            <a:ext cx="7848872" cy="4653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35009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Precio atmosférica</a:t>
            </a:r>
            <a:endParaRPr lang="es-MX" dirty="0"/>
          </a:p>
        </p:txBody>
      </p:sp>
      <p:sp>
        <p:nvSpPr>
          <p:cNvPr id="3" name="2 Marcador de contenido"/>
          <p:cNvSpPr>
            <a:spLocks noGrp="1"/>
          </p:cNvSpPr>
          <p:nvPr>
            <p:ph idx="1"/>
          </p:nvPr>
        </p:nvSpPr>
        <p:spPr/>
        <p:txBody>
          <a:bodyPr>
            <a:normAutofit lnSpcReduction="10000"/>
          </a:bodyPr>
          <a:lstStyle/>
          <a:p>
            <a:r>
              <a:rPr lang="es-MX" dirty="0"/>
              <a:t>La presión atmosférica es la presión que ejerce el aire sobre la Tierra.</a:t>
            </a:r>
          </a:p>
          <a:p>
            <a:r>
              <a:rPr lang="es-MX" dirty="0"/>
              <a:t>La presión atmosférica en un punto coincide numéricamente con el peso de una columna estática de aire de sección recta unitaria que se extiende desde ese punto hasta el límite superior de la atmósfera</a:t>
            </a:r>
            <a:r>
              <a:rPr lang="es-MX" dirty="0" smtClean="0"/>
              <a:t>.</a:t>
            </a:r>
          </a:p>
          <a:p>
            <a:r>
              <a:rPr lang="es-MX" dirty="0"/>
              <a:t>es.wikipedia.org/wiki/</a:t>
            </a:r>
            <a:r>
              <a:rPr lang="es-MX" b="1" dirty="0" err="1"/>
              <a:t>Presión</a:t>
            </a:r>
            <a:r>
              <a:rPr lang="es-MX" dirty="0" err="1"/>
              <a:t>_</a:t>
            </a:r>
            <a:r>
              <a:rPr lang="es-MX" b="1" dirty="0" err="1"/>
              <a:t>atmosférica</a:t>
            </a:r>
            <a:endParaRPr lang="es-MX" dirty="0"/>
          </a:p>
        </p:txBody>
      </p:sp>
    </p:spTree>
    <p:extLst>
      <p:ext uri="{BB962C8B-B14F-4D97-AF65-F5344CB8AC3E}">
        <p14:creationId xmlns:p14="http://schemas.microsoft.com/office/powerpoint/2010/main" val="39604553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compresión</a:t>
            </a:r>
            <a:endParaRPr lang="es-MX" dirty="0"/>
          </a:p>
        </p:txBody>
      </p:sp>
      <p:sp>
        <p:nvSpPr>
          <p:cNvPr id="3" name="2 Marcador de contenido"/>
          <p:cNvSpPr>
            <a:spLocks noGrp="1"/>
          </p:cNvSpPr>
          <p:nvPr>
            <p:ph idx="1"/>
          </p:nvPr>
        </p:nvSpPr>
        <p:spPr/>
        <p:txBody>
          <a:bodyPr/>
          <a:lstStyle/>
          <a:p>
            <a:r>
              <a:rPr lang="es-MX" dirty="0"/>
              <a:t>El motor de combustión interna en uno de sus ciclos de funcionamiento "comprime" una mezcla de gasolina y aire, para inmediatamente después encenderla y poder realizar un trabajo con los gases originados por la combustión de esa mezcla</a:t>
            </a:r>
            <a:r>
              <a:rPr lang="es-MX" dirty="0" smtClean="0"/>
              <a:t>.</a:t>
            </a:r>
          </a:p>
          <a:p>
            <a:r>
              <a:rPr lang="es-MX" dirty="0"/>
              <a:t>automecanico.com/auto2002/comprestest.html‎</a:t>
            </a:r>
          </a:p>
        </p:txBody>
      </p:sp>
    </p:spTree>
    <p:extLst>
      <p:ext uri="{BB962C8B-B14F-4D97-AF65-F5344CB8AC3E}">
        <p14:creationId xmlns:p14="http://schemas.microsoft.com/office/powerpoint/2010/main" val="39909373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velocidad</a:t>
            </a:r>
            <a:endParaRPr lang="es-MX" dirty="0"/>
          </a:p>
        </p:txBody>
      </p:sp>
      <p:sp>
        <p:nvSpPr>
          <p:cNvPr id="3" name="2 Marcador de contenido"/>
          <p:cNvSpPr>
            <a:spLocks noGrp="1"/>
          </p:cNvSpPr>
          <p:nvPr>
            <p:ph idx="1"/>
          </p:nvPr>
        </p:nvSpPr>
        <p:spPr/>
        <p:txBody>
          <a:bodyPr/>
          <a:lstStyle/>
          <a:p>
            <a:r>
              <a:rPr lang="es-MX" dirty="0"/>
              <a:t>La velocidad es una magnitud física de carácter vectorial que expresa el desplazamiento de un objeto por unidad de tiempo. Se representa por \</a:t>
            </a:r>
            <a:r>
              <a:rPr lang="es-MX" dirty="0" err="1"/>
              <a:t>vec</a:t>
            </a:r>
            <a:r>
              <a:rPr lang="es-MX" dirty="0"/>
              <a:t> {v}\, o \</a:t>
            </a:r>
            <a:r>
              <a:rPr lang="es-MX" dirty="0" err="1"/>
              <a:t>mathbf</a:t>
            </a:r>
            <a:r>
              <a:rPr lang="es-MX" dirty="0"/>
              <a:t> {v}\,. Sus dimensiones son [L]/[T]. Su unidad en el Sistema Internacional es el </a:t>
            </a:r>
            <a:r>
              <a:rPr lang="es-MX" dirty="0" smtClean="0"/>
              <a:t>m/s.</a:t>
            </a:r>
          </a:p>
          <a:p>
            <a:r>
              <a:rPr lang="es-MX" dirty="0">
                <a:hlinkClick r:id="rId2"/>
              </a:rPr>
              <a:t>http://es.wikipedia.org/wiki/Velocidad</a:t>
            </a:r>
            <a:endParaRPr lang="es-MX" dirty="0"/>
          </a:p>
        </p:txBody>
      </p:sp>
    </p:spTree>
    <p:extLst>
      <p:ext uri="{BB962C8B-B14F-4D97-AF65-F5344CB8AC3E}">
        <p14:creationId xmlns:p14="http://schemas.microsoft.com/office/powerpoint/2010/main" val="34601932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aceleración</a:t>
            </a:r>
            <a:endParaRPr lang="es-MX" dirty="0"/>
          </a:p>
        </p:txBody>
      </p:sp>
      <p:sp>
        <p:nvSpPr>
          <p:cNvPr id="3" name="2 Marcador de contenido"/>
          <p:cNvSpPr>
            <a:spLocks noGrp="1"/>
          </p:cNvSpPr>
          <p:nvPr>
            <p:ph idx="1"/>
          </p:nvPr>
        </p:nvSpPr>
        <p:spPr/>
        <p:txBody>
          <a:bodyPr>
            <a:normAutofit fontScale="92500" lnSpcReduction="10000"/>
          </a:bodyPr>
          <a:lstStyle/>
          <a:p>
            <a:r>
              <a:rPr lang="es-MX" dirty="0"/>
              <a:t>En física, la aceleración es una magnitud vectorial que nos indica el cambio de velocidad por unidad de tiempo. En el contexto de la mecánica vectorial newtoniana se representa normalmente por \</a:t>
            </a:r>
            <a:r>
              <a:rPr lang="es-MX" dirty="0" err="1"/>
              <a:t>vec</a:t>
            </a:r>
            <a:r>
              <a:rPr lang="es-MX" dirty="0"/>
              <a:t> a \, o \</a:t>
            </a:r>
            <a:r>
              <a:rPr lang="es-MX" dirty="0" err="1"/>
              <a:t>mathbf</a:t>
            </a:r>
            <a:r>
              <a:rPr lang="es-MX" dirty="0"/>
              <a:t> a \, y su módulo por a \,. Sus dimensiones son \</a:t>
            </a:r>
            <a:r>
              <a:rPr lang="es-MX" dirty="0" err="1"/>
              <a:t>scriptstyle</a:t>
            </a:r>
            <a:r>
              <a:rPr lang="es-MX" dirty="0"/>
              <a:t> [ L \</a:t>
            </a:r>
            <a:r>
              <a:rPr lang="es-MX" dirty="0" err="1"/>
              <a:t>cdot</a:t>
            </a:r>
            <a:r>
              <a:rPr lang="es-MX" dirty="0"/>
              <a:t> T^{-2} ]. Su unidad en el Sistema Internacional es el m/s2</a:t>
            </a:r>
            <a:r>
              <a:rPr lang="es-MX" dirty="0" smtClean="0"/>
              <a:t>.</a:t>
            </a:r>
          </a:p>
          <a:p>
            <a:r>
              <a:rPr lang="es-MX" dirty="0">
                <a:hlinkClick r:id="rId2"/>
              </a:rPr>
              <a:t>http://es.wikipedia.org/wiki/Aceleraci%C3%B3n</a:t>
            </a:r>
            <a:endParaRPr lang="es-MX" dirty="0"/>
          </a:p>
        </p:txBody>
      </p:sp>
    </p:spTree>
    <p:extLst>
      <p:ext uri="{BB962C8B-B14F-4D97-AF65-F5344CB8AC3E}">
        <p14:creationId xmlns:p14="http://schemas.microsoft.com/office/powerpoint/2010/main" val="42807757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temperatura</a:t>
            </a:r>
            <a:endParaRPr lang="es-MX" dirty="0"/>
          </a:p>
        </p:txBody>
      </p:sp>
      <p:sp>
        <p:nvSpPr>
          <p:cNvPr id="3" name="2 Marcador de contenido"/>
          <p:cNvSpPr>
            <a:spLocks noGrp="1"/>
          </p:cNvSpPr>
          <p:nvPr>
            <p:ph idx="1"/>
          </p:nvPr>
        </p:nvSpPr>
        <p:spPr/>
        <p:txBody>
          <a:bodyPr/>
          <a:lstStyle/>
          <a:p>
            <a:r>
              <a:rPr lang="es-MX" dirty="0"/>
              <a:t>La temperatura es una magnitud referida a las nociones comunes de </a:t>
            </a:r>
            <a:r>
              <a:rPr lang="es-MX" dirty="0" smtClean="0"/>
              <a:t>caliente</a:t>
            </a:r>
            <a:r>
              <a:rPr lang="es-MX" dirty="0"/>
              <a:t>, tibio o frío que puede ser medida con un termómetro. </a:t>
            </a:r>
            <a:endParaRPr lang="es-MX" dirty="0" smtClean="0"/>
          </a:p>
          <a:p>
            <a:r>
              <a:rPr lang="es-MX" dirty="0">
                <a:hlinkClick r:id="rId2"/>
              </a:rPr>
              <a:t>http://es.wikipedia.org/wiki/Temperatura</a:t>
            </a:r>
            <a:endParaRPr lang="es-MX" dirty="0"/>
          </a:p>
        </p:txBody>
      </p:sp>
    </p:spTree>
    <p:extLst>
      <p:ext uri="{BB962C8B-B14F-4D97-AF65-F5344CB8AC3E}">
        <p14:creationId xmlns:p14="http://schemas.microsoft.com/office/powerpoint/2010/main" val="5168131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escalas</a:t>
            </a:r>
            <a:endParaRPr lang="es-MX" dirty="0"/>
          </a:p>
        </p:txBody>
      </p:sp>
      <p:sp>
        <p:nvSpPr>
          <p:cNvPr id="3" name="2 Marcador de contenido"/>
          <p:cNvSpPr>
            <a:spLocks noGrp="1"/>
          </p:cNvSpPr>
          <p:nvPr>
            <p:ph idx="1"/>
          </p:nvPr>
        </p:nvSpPr>
        <p:spPr/>
        <p:txBody>
          <a:bodyPr>
            <a:normAutofit/>
          </a:bodyPr>
          <a:lstStyle/>
          <a:p>
            <a:r>
              <a:rPr lang="es-MX" dirty="0"/>
              <a:t>Escala </a:t>
            </a:r>
            <a:r>
              <a:rPr lang="es-MX" dirty="0" smtClean="0"/>
              <a:t>Celsius</a:t>
            </a:r>
            <a:endParaRPr lang="es-MX" dirty="0"/>
          </a:p>
          <a:p>
            <a:r>
              <a:rPr lang="es-MX" dirty="0"/>
              <a:t>Escala </a:t>
            </a:r>
            <a:r>
              <a:rPr lang="es-MX" dirty="0" smtClean="0"/>
              <a:t>Fahrenheit</a:t>
            </a:r>
            <a:endParaRPr lang="es-MX" dirty="0"/>
          </a:p>
          <a:p>
            <a:r>
              <a:rPr lang="es-MX" dirty="0"/>
              <a:t>Escala de Kelvin</a:t>
            </a:r>
          </a:p>
        </p:txBody>
      </p:sp>
    </p:spTree>
    <p:extLst>
      <p:ext uri="{BB962C8B-B14F-4D97-AF65-F5344CB8AC3E}">
        <p14:creationId xmlns:p14="http://schemas.microsoft.com/office/powerpoint/2010/main" val="11334305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Emisión y efectos</a:t>
            </a:r>
            <a:endParaRPr lang="es-MX" dirty="0"/>
          </a:p>
        </p:txBody>
      </p:sp>
      <p:sp>
        <p:nvSpPr>
          <p:cNvPr id="3" name="2 Marcador de contenido"/>
          <p:cNvSpPr>
            <a:spLocks noGrp="1"/>
          </p:cNvSpPr>
          <p:nvPr>
            <p:ph idx="1"/>
          </p:nvPr>
        </p:nvSpPr>
        <p:spPr>
          <a:xfrm>
            <a:off x="1115616" y="2132856"/>
            <a:ext cx="6840760" cy="4176464"/>
          </a:xfrm>
        </p:spPr>
        <p:txBody>
          <a:bodyPr>
            <a:normAutofit fontScale="70000" lnSpcReduction="20000"/>
          </a:bodyPr>
          <a:lstStyle/>
          <a:p>
            <a:r>
              <a:rPr lang="es-MX" dirty="0"/>
              <a:t>Los hidrocarburos reaccionan con los óxidos de nitrógeno por acción de la luz solar y a temperaturas elevadas, formando ozono a nivel del suelo, el cual puede causar irritación de los ojos, tos, jadeo, insuficiencia respiratoria y trastornos pulmonares permanentes.</a:t>
            </a:r>
          </a:p>
          <a:p>
            <a:r>
              <a:rPr lang="es-MX" dirty="0"/>
              <a:t>Los óxidos de nitrógeno (NOX) contribuyen a la formación de ozono y de lluvia ácida, además de afectar la calidad del agua.</a:t>
            </a:r>
          </a:p>
          <a:p>
            <a:r>
              <a:rPr lang="es-MX" dirty="0"/>
              <a:t>El monóxido de carbono es un gas incoloro letal que reduce el flujo de oxígeno en el torrente sanguíneo y puede afectar las funciones cerebrales y la </a:t>
            </a:r>
            <a:r>
              <a:rPr lang="es-MX" dirty="0" smtClean="0"/>
              <a:t>visión</a:t>
            </a:r>
          </a:p>
          <a:p>
            <a:r>
              <a:rPr lang="es-MX" dirty="0">
                <a:hlinkClick r:id="rId2"/>
              </a:rPr>
              <a:t>http://www.envtox.ucdavis.edu/cehs/TOXINS/SPANISH5/Whatdoaboutcar.html</a:t>
            </a:r>
            <a:endParaRPr lang="es-MX" dirty="0"/>
          </a:p>
        </p:txBody>
      </p:sp>
    </p:spTree>
    <p:extLst>
      <p:ext uri="{BB962C8B-B14F-4D97-AF65-F5344CB8AC3E}">
        <p14:creationId xmlns:p14="http://schemas.microsoft.com/office/powerpoint/2010/main" val="30618792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Conversión entre escalas</a:t>
            </a:r>
            <a:endParaRPr lang="es-MX" dirty="0"/>
          </a:p>
        </p:txBody>
      </p:sp>
      <p:sp>
        <p:nvSpPr>
          <p:cNvPr id="3" name="2 Marcador de contenido"/>
          <p:cNvSpPr>
            <a:spLocks noGrp="1"/>
          </p:cNvSpPr>
          <p:nvPr>
            <p:ph idx="1"/>
          </p:nvPr>
        </p:nvSpPr>
        <p:spPr>
          <a:xfrm>
            <a:off x="827584" y="2204864"/>
            <a:ext cx="6944816" cy="4032448"/>
          </a:xfrm>
        </p:spPr>
        <p:txBody>
          <a:bodyPr>
            <a:normAutofit fontScale="55000" lnSpcReduction="20000"/>
          </a:bodyPr>
          <a:lstStyle/>
          <a:p>
            <a:r>
              <a:rPr lang="es-MX" dirty="0"/>
              <a:t>A veces hay que convertir la temperatura de una escala a otra. A continuación encontrará cómo hacer esto</a:t>
            </a:r>
            <a:r>
              <a:rPr lang="es-MX" dirty="0" smtClean="0"/>
              <a:t>.</a:t>
            </a:r>
            <a:endParaRPr lang="es-MX" dirty="0"/>
          </a:p>
          <a:p>
            <a:r>
              <a:rPr lang="es-MX" dirty="0" err="1"/>
              <a:t>Temperature</a:t>
            </a:r>
            <a:r>
              <a:rPr lang="es-MX" dirty="0"/>
              <a:t> </a:t>
            </a:r>
            <a:r>
              <a:rPr lang="es-MX" dirty="0" err="1"/>
              <a:t>Scales</a:t>
            </a:r>
            <a:r>
              <a:rPr lang="es-MX" dirty="0"/>
              <a:t>, </a:t>
            </a:r>
            <a:r>
              <a:rPr lang="es-MX" dirty="0" err="1"/>
              <a:t>Calculator</a:t>
            </a:r>
            <a:endParaRPr lang="es-MX" dirty="0"/>
          </a:p>
          <a:p>
            <a:r>
              <a:rPr lang="es-MX" dirty="0"/>
              <a:t>Para convertir de </a:t>
            </a:r>
            <a:r>
              <a:rPr lang="es-MX" dirty="0" err="1"/>
              <a:t>ºC</a:t>
            </a:r>
            <a:r>
              <a:rPr lang="es-MX" dirty="0"/>
              <a:t> a </a:t>
            </a:r>
            <a:r>
              <a:rPr lang="es-MX" dirty="0" err="1"/>
              <a:t>ºF</a:t>
            </a:r>
            <a:r>
              <a:rPr lang="es-MX" dirty="0"/>
              <a:t> use la fórmula:   </a:t>
            </a:r>
            <a:r>
              <a:rPr lang="es-MX" dirty="0" err="1"/>
              <a:t>ºF</a:t>
            </a:r>
            <a:r>
              <a:rPr lang="es-MX" dirty="0"/>
              <a:t> = </a:t>
            </a:r>
            <a:r>
              <a:rPr lang="es-MX" dirty="0" err="1"/>
              <a:t>ºC</a:t>
            </a:r>
            <a:r>
              <a:rPr lang="es-MX" dirty="0"/>
              <a:t> x 1.8 + 32.</a:t>
            </a:r>
          </a:p>
          <a:p>
            <a:r>
              <a:rPr lang="es-MX" dirty="0"/>
              <a:t>Para convertir de </a:t>
            </a:r>
            <a:r>
              <a:rPr lang="es-MX" dirty="0" err="1"/>
              <a:t>ºF</a:t>
            </a:r>
            <a:r>
              <a:rPr lang="es-MX" dirty="0"/>
              <a:t> a </a:t>
            </a:r>
            <a:r>
              <a:rPr lang="es-MX" dirty="0" err="1"/>
              <a:t>ºC</a:t>
            </a:r>
            <a:r>
              <a:rPr lang="es-MX" dirty="0"/>
              <a:t> use la fórmula:   </a:t>
            </a:r>
            <a:r>
              <a:rPr lang="es-MX" dirty="0" err="1"/>
              <a:t>ºC</a:t>
            </a:r>
            <a:r>
              <a:rPr lang="es-MX" dirty="0"/>
              <a:t> = (ºF-32) ÷ 1.8.</a:t>
            </a:r>
          </a:p>
          <a:p>
            <a:r>
              <a:rPr lang="es-MX" dirty="0"/>
              <a:t>Para convertir de K a </a:t>
            </a:r>
            <a:r>
              <a:rPr lang="es-MX" dirty="0" err="1"/>
              <a:t>ºC</a:t>
            </a:r>
            <a:r>
              <a:rPr lang="es-MX" dirty="0"/>
              <a:t> use la fórmula:   </a:t>
            </a:r>
            <a:r>
              <a:rPr lang="es-MX" dirty="0" err="1"/>
              <a:t>ºC</a:t>
            </a:r>
            <a:r>
              <a:rPr lang="es-MX" dirty="0"/>
              <a:t> = K – 273.15</a:t>
            </a:r>
          </a:p>
          <a:p>
            <a:r>
              <a:rPr lang="es-MX" dirty="0"/>
              <a:t>Para convertir de </a:t>
            </a:r>
            <a:r>
              <a:rPr lang="es-MX" dirty="0" err="1"/>
              <a:t>ºC</a:t>
            </a:r>
            <a:r>
              <a:rPr lang="es-MX" dirty="0"/>
              <a:t> a K use la fórmula: K = </a:t>
            </a:r>
            <a:r>
              <a:rPr lang="es-MX" dirty="0" err="1"/>
              <a:t>ºC</a:t>
            </a:r>
            <a:r>
              <a:rPr lang="es-MX" dirty="0"/>
              <a:t> + 273.15.</a:t>
            </a:r>
          </a:p>
          <a:p>
            <a:r>
              <a:rPr lang="es-MX" dirty="0"/>
              <a:t>Para convertir de </a:t>
            </a:r>
            <a:r>
              <a:rPr lang="es-MX" dirty="0" err="1"/>
              <a:t>ºF</a:t>
            </a:r>
            <a:r>
              <a:rPr lang="es-MX" dirty="0"/>
              <a:t> a K use la fórmula: K = 5/9 (</a:t>
            </a:r>
            <a:r>
              <a:rPr lang="es-MX" dirty="0" err="1"/>
              <a:t>ºF</a:t>
            </a:r>
            <a:r>
              <a:rPr lang="es-MX" dirty="0"/>
              <a:t> – 32) + 273.15.</a:t>
            </a:r>
          </a:p>
          <a:p>
            <a:r>
              <a:rPr lang="es-MX" dirty="0"/>
              <a:t>Para convertir de K a </a:t>
            </a:r>
            <a:r>
              <a:rPr lang="es-MX" dirty="0" err="1"/>
              <a:t>ºF</a:t>
            </a:r>
            <a:r>
              <a:rPr lang="es-MX" dirty="0"/>
              <a:t> use la fórmula:   </a:t>
            </a:r>
            <a:r>
              <a:rPr lang="es-MX" dirty="0" err="1"/>
              <a:t>ºF</a:t>
            </a:r>
            <a:r>
              <a:rPr lang="es-MX" dirty="0"/>
              <a:t> = 1.8(K – 273.15) + 32</a:t>
            </a:r>
            <a:r>
              <a:rPr lang="es-MX" dirty="0" smtClean="0"/>
              <a:t>.</a:t>
            </a:r>
          </a:p>
          <a:p>
            <a:r>
              <a:rPr lang="es-MX" dirty="0">
                <a:hlinkClick r:id="rId2"/>
              </a:rPr>
              <a:t>http://www.how-to-study.com/study-skills/es/matematicas/escalas-de-temperatura.asp</a:t>
            </a:r>
            <a:endParaRPr lang="es-MX" dirty="0"/>
          </a:p>
        </p:txBody>
      </p:sp>
    </p:spTree>
    <p:extLst>
      <p:ext uri="{BB962C8B-B14F-4D97-AF65-F5344CB8AC3E}">
        <p14:creationId xmlns:p14="http://schemas.microsoft.com/office/powerpoint/2010/main" val="20628738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combustión</a:t>
            </a:r>
            <a:endParaRPr lang="es-MX" dirty="0"/>
          </a:p>
        </p:txBody>
      </p:sp>
      <p:sp>
        <p:nvSpPr>
          <p:cNvPr id="3" name="2 Marcador de contenido"/>
          <p:cNvSpPr>
            <a:spLocks noGrp="1"/>
          </p:cNvSpPr>
          <p:nvPr>
            <p:ph idx="1"/>
          </p:nvPr>
        </p:nvSpPr>
        <p:spPr/>
        <p:txBody>
          <a:bodyPr/>
          <a:lstStyle/>
          <a:p>
            <a:r>
              <a:rPr lang="es-MX" dirty="0"/>
              <a:t>La combustión es una reacción química de oxidación, en la cual generalmente se desprende una gran cantidad de energía, en forma de calor y luz, manifestándose visualmente como fuego</a:t>
            </a:r>
            <a:r>
              <a:rPr lang="es-MX" dirty="0" smtClean="0"/>
              <a:t>.</a:t>
            </a:r>
          </a:p>
          <a:p>
            <a:r>
              <a:rPr lang="es-MX" dirty="0">
                <a:hlinkClick r:id="rId2"/>
              </a:rPr>
              <a:t>http://es.wikipedia.org/wiki/Combusti%C3%B3n</a:t>
            </a:r>
            <a:endParaRPr lang="es-MX" dirty="0"/>
          </a:p>
        </p:txBody>
      </p:sp>
    </p:spTree>
    <p:extLst>
      <p:ext uri="{BB962C8B-B14F-4D97-AF65-F5344CB8AC3E}">
        <p14:creationId xmlns:p14="http://schemas.microsoft.com/office/powerpoint/2010/main" val="32176873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gases</a:t>
            </a:r>
            <a:endParaRPr lang="es-MX" dirty="0"/>
          </a:p>
        </p:txBody>
      </p:sp>
      <p:sp>
        <p:nvSpPr>
          <p:cNvPr id="3" name="2 Marcador de contenido"/>
          <p:cNvSpPr>
            <a:spLocks noGrp="1"/>
          </p:cNvSpPr>
          <p:nvPr>
            <p:ph idx="1"/>
          </p:nvPr>
        </p:nvSpPr>
        <p:spPr>
          <a:xfrm>
            <a:off x="971600" y="2060848"/>
            <a:ext cx="6800800" cy="3816424"/>
          </a:xfrm>
        </p:spPr>
        <p:txBody>
          <a:bodyPr>
            <a:normAutofit fontScale="55000" lnSpcReduction="20000"/>
          </a:bodyPr>
          <a:lstStyle/>
          <a:p>
            <a:r>
              <a:rPr lang="es-MX" dirty="0"/>
              <a:t>Los gases de combustión son el resultado la combustión de las materias combustibles, como gasolina/petróleo, </a:t>
            </a:r>
            <a:r>
              <a:rPr lang="es-MX" dirty="0" err="1"/>
              <a:t>Diesel</a:t>
            </a:r>
            <a:r>
              <a:rPr lang="es-MX" dirty="0"/>
              <a:t> o carbón. En las combustiones localizadas y controladas, se descargan a la atmósfera a través de una tubería o chimenea.</a:t>
            </a:r>
          </a:p>
          <a:p>
            <a:r>
              <a:rPr lang="es-MX" dirty="0"/>
              <a:t>Aunque gran parte de los gases de combustión está compuesto por el relativamente inofensivo dióxido de carbono, también contiene sustancias nocivas o tóxicas como el monóxido de carbono (CO), hidrocarburos (HC), óxidos de azufre (</a:t>
            </a:r>
            <a:r>
              <a:rPr lang="es-MX" dirty="0" err="1"/>
              <a:t>SOx</a:t>
            </a:r>
            <a:r>
              <a:rPr lang="es-MX" dirty="0"/>
              <a:t>), más raramente óxidos de nitrógeno (</a:t>
            </a:r>
            <a:r>
              <a:rPr lang="es-MX" dirty="0" err="1"/>
              <a:t>NOx</a:t>
            </a:r>
            <a:r>
              <a:rPr lang="es-MX" dirty="0"/>
              <a:t>) y aerosoles. Los gases de combustión del </a:t>
            </a:r>
            <a:r>
              <a:rPr lang="es-MX" dirty="0" err="1"/>
              <a:t>Diesel</a:t>
            </a:r>
            <a:r>
              <a:rPr lang="es-MX" dirty="0"/>
              <a:t> tienen un olor característico</a:t>
            </a:r>
            <a:r>
              <a:rPr lang="es-MX" dirty="0" smtClean="0"/>
              <a:t>.</a:t>
            </a:r>
          </a:p>
          <a:p>
            <a:r>
              <a:rPr lang="es-MX" dirty="0">
                <a:hlinkClick r:id="rId2"/>
              </a:rPr>
              <a:t>http://es.wikipedia.org/wiki/Gases_de_combusti%C3%B3n</a:t>
            </a:r>
            <a:endParaRPr lang="es-MX" dirty="0"/>
          </a:p>
        </p:txBody>
      </p:sp>
    </p:spTree>
    <p:extLst>
      <p:ext uri="{BB962C8B-B14F-4D97-AF65-F5344CB8AC3E}">
        <p14:creationId xmlns:p14="http://schemas.microsoft.com/office/powerpoint/2010/main" val="32944672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Elaborado por:</a:t>
            </a:r>
            <a:endParaRPr lang="es-MX" dirty="0"/>
          </a:p>
        </p:txBody>
      </p:sp>
      <p:sp>
        <p:nvSpPr>
          <p:cNvPr id="3" name="2 Marcador de contenido"/>
          <p:cNvSpPr>
            <a:spLocks noGrp="1"/>
          </p:cNvSpPr>
          <p:nvPr>
            <p:ph idx="1"/>
          </p:nvPr>
        </p:nvSpPr>
        <p:spPr/>
        <p:txBody>
          <a:bodyPr/>
          <a:lstStyle/>
          <a:p>
            <a:r>
              <a:rPr lang="es-MX" dirty="0" smtClean="0"/>
              <a:t>Saúl Barba  González.</a:t>
            </a:r>
            <a:endParaRPr lang="es-MX" dirty="0"/>
          </a:p>
        </p:txBody>
      </p:sp>
      <p:pic>
        <p:nvPicPr>
          <p:cNvPr id="1026" name="Picture 2" descr="C:\Users\Saul\Pictures\carros\jhg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2636912"/>
            <a:ext cx="4392488" cy="3290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43421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residuos</a:t>
            </a:r>
            <a:endParaRPr lang="es-MX" dirty="0"/>
          </a:p>
        </p:txBody>
      </p:sp>
      <p:sp>
        <p:nvSpPr>
          <p:cNvPr id="3" name="2 Marcador de contenido"/>
          <p:cNvSpPr>
            <a:spLocks noGrp="1"/>
          </p:cNvSpPr>
          <p:nvPr>
            <p:ph idx="1"/>
          </p:nvPr>
        </p:nvSpPr>
        <p:spPr/>
        <p:txBody>
          <a:bodyPr>
            <a:normAutofit fontScale="92500"/>
          </a:bodyPr>
          <a:lstStyle/>
          <a:p>
            <a:r>
              <a:rPr lang="es-MX" dirty="0"/>
              <a:t>Con esta expresión se indica el conjunto de depósitos y cenizas que se forman siempre que se produce una combustión con productos no perfectamente puros o en condiciones tales que no permitan la total oxidación de los combustibles.</a:t>
            </a:r>
          </a:p>
          <a:p>
            <a:endParaRPr lang="es-MX" dirty="0"/>
          </a:p>
          <a:p>
            <a:r>
              <a:rPr lang="es-MX" dirty="0">
                <a:hlinkClick r:id="rId2"/>
              </a:rPr>
              <a:t>http://diccionario.motorgiga.com/diccionario/residuos-de-la-combustion-definicion-significado</a:t>
            </a:r>
            <a:endParaRPr lang="es-MX" dirty="0"/>
          </a:p>
          <a:p>
            <a:endParaRPr lang="es-MX" dirty="0"/>
          </a:p>
        </p:txBody>
      </p:sp>
    </p:spTree>
    <p:extLst>
      <p:ext uri="{BB962C8B-B14F-4D97-AF65-F5344CB8AC3E}">
        <p14:creationId xmlns:p14="http://schemas.microsoft.com/office/powerpoint/2010/main" val="3355047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Porcentaje de mescla: </a:t>
            </a:r>
            <a:r>
              <a:rPr lang="es-MX" dirty="0" smtClean="0"/>
              <a:t>aire-</a:t>
            </a:r>
            <a:r>
              <a:rPr lang="es-MX" dirty="0" err="1" smtClean="0"/>
              <a:t>comvustible</a:t>
            </a:r>
            <a:r>
              <a:rPr lang="es-MX" dirty="0" smtClean="0"/>
              <a:t>.</a:t>
            </a:r>
            <a:endParaRPr lang="es-MX" dirty="0"/>
          </a:p>
        </p:txBody>
      </p:sp>
      <p:sp>
        <p:nvSpPr>
          <p:cNvPr id="3" name="2 Marcador de contenido"/>
          <p:cNvSpPr>
            <a:spLocks noGrp="1"/>
          </p:cNvSpPr>
          <p:nvPr>
            <p:ph idx="1"/>
          </p:nvPr>
        </p:nvSpPr>
        <p:spPr/>
        <p:txBody>
          <a:bodyPr>
            <a:normAutofit/>
          </a:bodyPr>
          <a:lstStyle/>
          <a:p>
            <a:r>
              <a:rPr lang="es-MX" sz="2400" dirty="0" smtClean="0"/>
              <a:t>Para un gramo de gasolina se necesita 15.4 de aíra.</a:t>
            </a:r>
            <a:endParaRPr lang="es-MX" sz="2400" dirty="0"/>
          </a:p>
        </p:txBody>
      </p:sp>
      <p:pic>
        <p:nvPicPr>
          <p:cNvPr id="1026" name="Picture 2" descr="C:\Users\Saul\Pictures\carros\imagesCAL83UK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3140968"/>
            <a:ext cx="4032448" cy="286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80800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Pulverización y vaporización</a:t>
            </a:r>
            <a:endParaRPr lang="es-MX" dirty="0"/>
          </a:p>
        </p:txBody>
      </p:sp>
      <p:sp>
        <p:nvSpPr>
          <p:cNvPr id="3" name="2 Marcador de contenido"/>
          <p:cNvSpPr>
            <a:spLocks noGrp="1"/>
          </p:cNvSpPr>
          <p:nvPr>
            <p:ph idx="1"/>
          </p:nvPr>
        </p:nvSpPr>
        <p:spPr/>
        <p:txBody>
          <a:bodyPr>
            <a:normAutofit fontScale="92500"/>
          </a:bodyPr>
          <a:lstStyle/>
          <a:p>
            <a:r>
              <a:rPr lang="es-MX" dirty="0"/>
              <a:t>La pulverización catódica (o por su designación en inglés: </a:t>
            </a:r>
            <a:r>
              <a:rPr lang="es-MX" dirty="0" err="1"/>
              <a:t>sputtering</a:t>
            </a:r>
            <a:r>
              <a:rPr lang="es-MX" dirty="0"/>
              <a:t>) es un proceso físico en el que se produce la vaporización de los átomos de un material sólido denominado "blanco" mediante el bombardeo de éste por iones </a:t>
            </a:r>
            <a:r>
              <a:rPr lang="es-MX" dirty="0" smtClean="0"/>
              <a:t>energéticos.</a:t>
            </a:r>
          </a:p>
          <a:p>
            <a:r>
              <a:rPr lang="es-MX" dirty="0">
                <a:hlinkClick r:id="rId2"/>
              </a:rPr>
              <a:t>http://</a:t>
            </a:r>
            <a:r>
              <a:rPr lang="es-MX" dirty="0" smtClean="0">
                <a:hlinkClick r:id="rId2"/>
              </a:rPr>
              <a:t>es.wikipedia.org/wiki/Pulverizaci%C3%B3n_cat%C3%B3dica</a:t>
            </a:r>
            <a:endParaRPr lang="es-MX" dirty="0" smtClean="0"/>
          </a:p>
          <a:p>
            <a:r>
              <a:rPr lang="es-MX" dirty="0" smtClean="0"/>
              <a:t>La vaporización es el cambio de liquido a gasolina.</a:t>
            </a:r>
            <a:endParaRPr lang="es-MX" dirty="0"/>
          </a:p>
        </p:txBody>
      </p:sp>
    </p:spTree>
    <p:extLst>
      <p:ext uri="{BB962C8B-B14F-4D97-AF65-F5344CB8AC3E}">
        <p14:creationId xmlns:p14="http://schemas.microsoft.com/office/powerpoint/2010/main" val="41076953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Analizador de gas.</a:t>
            </a:r>
            <a:endParaRPr lang="es-MX" dirty="0"/>
          </a:p>
        </p:txBody>
      </p:sp>
      <p:sp>
        <p:nvSpPr>
          <p:cNvPr id="3" name="2 Marcador de contenido"/>
          <p:cNvSpPr>
            <a:spLocks noGrp="1"/>
          </p:cNvSpPr>
          <p:nvPr>
            <p:ph idx="1"/>
          </p:nvPr>
        </p:nvSpPr>
        <p:spPr/>
        <p:txBody>
          <a:bodyPr>
            <a:normAutofit lnSpcReduction="10000"/>
          </a:bodyPr>
          <a:lstStyle/>
          <a:p>
            <a:r>
              <a:rPr lang="es-MX" dirty="0"/>
              <a:t>Los Analizadores de Gases RAG </a:t>
            </a:r>
            <a:r>
              <a:rPr lang="es-MX" dirty="0" err="1"/>
              <a:t>GasCheck</a:t>
            </a:r>
            <a:r>
              <a:rPr lang="es-MX" dirty="0"/>
              <a:t> son instrumentos que se utilizan para la medición de los gases de escape de motores a gasolina. Las características de precisión, confiabilidad y tamaño reducido están dadas gracias a que han sido desarrollado con componentes de última tecnología</a:t>
            </a:r>
            <a:r>
              <a:rPr lang="es-MX" dirty="0" smtClean="0"/>
              <a:t>.</a:t>
            </a:r>
          </a:p>
          <a:p>
            <a:r>
              <a:rPr lang="es-MX" dirty="0">
                <a:hlinkClick r:id="rId2"/>
              </a:rPr>
              <a:t>http://gascheck.com.ar/</a:t>
            </a:r>
            <a:endParaRPr lang="es-MX" dirty="0"/>
          </a:p>
        </p:txBody>
      </p:sp>
    </p:spTree>
    <p:extLst>
      <p:ext uri="{BB962C8B-B14F-4D97-AF65-F5344CB8AC3E}">
        <p14:creationId xmlns:p14="http://schemas.microsoft.com/office/powerpoint/2010/main" val="246126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Opacímetro</a:t>
            </a:r>
            <a:endParaRPr lang="es-MX" dirty="0"/>
          </a:p>
        </p:txBody>
      </p:sp>
      <p:sp>
        <p:nvSpPr>
          <p:cNvPr id="3" name="2 Marcador de contenido"/>
          <p:cNvSpPr>
            <a:spLocks noGrp="1"/>
          </p:cNvSpPr>
          <p:nvPr>
            <p:ph idx="1"/>
          </p:nvPr>
        </p:nvSpPr>
        <p:spPr/>
        <p:txBody>
          <a:bodyPr/>
          <a:lstStyle/>
          <a:p>
            <a:r>
              <a:rPr lang="es-MX" dirty="0"/>
              <a:t> es un sensor electro-óptico cuya función es medir la opacidad en el aire a través de las partículas existentes (polvo en suspensión, emisiones de gas, niebla, lluvia, nieve, etc.).</a:t>
            </a:r>
          </a:p>
          <a:p>
            <a:endParaRPr lang="es-MX" dirty="0"/>
          </a:p>
          <a:p>
            <a:pPr indent="0">
              <a:buNone/>
            </a:pPr>
            <a:r>
              <a:rPr lang="es-MX">
                <a:hlinkClick r:id="rId2"/>
              </a:rPr>
              <a:t>http://www.duranelectronica.com/producto.php?idProducto=31&amp;idIdioma=0</a:t>
            </a:r>
            <a:endParaRPr lang="es-MX" dirty="0"/>
          </a:p>
        </p:txBody>
      </p:sp>
    </p:spTree>
    <p:extLst>
      <p:ext uri="{BB962C8B-B14F-4D97-AF65-F5344CB8AC3E}">
        <p14:creationId xmlns:p14="http://schemas.microsoft.com/office/powerpoint/2010/main" val="38188521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1052736"/>
            <a:ext cx="6400800" cy="685800"/>
          </a:xfrm>
        </p:spPr>
        <p:txBody>
          <a:bodyPr>
            <a:normAutofit fontScale="90000"/>
          </a:bodyPr>
          <a:lstStyle/>
          <a:p>
            <a:r>
              <a:rPr lang="es-MX" sz="4400" dirty="0" smtClean="0"/>
              <a:t>Normas </a:t>
            </a:r>
            <a:r>
              <a:rPr lang="es-MX" sz="4400" dirty="0"/>
              <a:t>técnicas de emisión de</a:t>
            </a:r>
            <a:br>
              <a:rPr lang="es-MX" sz="4400" dirty="0"/>
            </a:br>
            <a:r>
              <a:rPr lang="es-MX" sz="4400" dirty="0"/>
              <a:t>Contaminantes.</a:t>
            </a:r>
            <a:r>
              <a:rPr lang="es-MX" dirty="0"/>
              <a:t/>
            </a:r>
            <a:br>
              <a:rPr lang="es-MX" dirty="0"/>
            </a:br>
            <a:endParaRPr lang="es-MX" dirty="0"/>
          </a:p>
        </p:txBody>
      </p:sp>
      <p:sp>
        <p:nvSpPr>
          <p:cNvPr id="3" name="2 Marcador de contenido"/>
          <p:cNvSpPr>
            <a:spLocks noGrp="1"/>
          </p:cNvSpPr>
          <p:nvPr>
            <p:ph idx="1"/>
          </p:nvPr>
        </p:nvSpPr>
        <p:spPr>
          <a:xfrm>
            <a:off x="755576" y="2420888"/>
            <a:ext cx="7689176" cy="3705274"/>
          </a:xfrm>
        </p:spPr>
        <p:txBody>
          <a:bodyPr>
            <a:normAutofit fontScale="92500" lnSpcReduction="10000"/>
          </a:bodyPr>
          <a:lstStyle/>
          <a:p>
            <a:r>
              <a:rPr lang="es-MX" dirty="0"/>
              <a:t>Artículo 1º.- La emisión de contaminantes por el tubo de escape de los vehículos motorizados de </a:t>
            </a:r>
            <a:r>
              <a:rPr lang="es-MX" dirty="0" smtClean="0"/>
              <a:t>encendido </a:t>
            </a:r>
            <a:r>
              <a:rPr lang="es-MX" dirty="0"/>
              <a:t>por chispa (ciclo Otto) de dos y cuatro tiempos, respecto de los cuales no se hayan </a:t>
            </a:r>
            <a:r>
              <a:rPr lang="es-MX" dirty="0" smtClean="0"/>
              <a:t>establecido </a:t>
            </a:r>
            <a:r>
              <a:rPr lang="es-MX" dirty="0"/>
              <a:t>normas de emisión expresadas en gr/km, gr/HP-h, o gr/</a:t>
            </a:r>
            <a:r>
              <a:rPr lang="es-MX" dirty="0" err="1"/>
              <a:t>kw</a:t>
            </a:r>
            <a:r>
              <a:rPr lang="es-MX" dirty="0"/>
              <a:t>-h, no podrá exceder las </a:t>
            </a:r>
            <a:endParaRPr lang="es-MX" dirty="0" smtClean="0"/>
          </a:p>
          <a:p>
            <a:pPr indent="0">
              <a:buNone/>
            </a:pPr>
            <a:r>
              <a:rPr lang="es-MX" dirty="0" smtClean="0"/>
              <a:t>concentraciones máximas siguientes: </a:t>
            </a:r>
            <a:endParaRPr lang="es-MX" dirty="0"/>
          </a:p>
        </p:txBody>
      </p:sp>
    </p:spTree>
    <p:extLst>
      <p:ext uri="{BB962C8B-B14F-4D97-AF65-F5344CB8AC3E}">
        <p14:creationId xmlns:p14="http://schemas.microsoft.com/office/powerpoint/2010/main" val="4614958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683568" y="2438400"/>
            <a:ext cx="7088832" cy="3798912"/>
          </a:xfrm>
        </p:spPr>
        <p:txBody>
          <a:bodyPr>
            <a:noAutofit/>
          </a:bodyPr>
          <a:lstStyle/>
          <a:p>
            <a:r>
              <a:rPr lang="es-MX" sz="1600" dirty="0"/>
              <a:t>Artículo 2º.- Las mediciones instrumentales de monóxido de carbono (CO) e hidrocarburos (HC) a </a:t>
            </a:r>
          </a:p>
          <a:p>
            <a:r>
              <a:rPr lang="es-MX" sz="1600" dirty="0"/>
              <a:t>que se refiere el artículo anterior, se efectuarán con el vehículo detenido, motor funcionando a </a:t>
            </a:r>
          </a:p>
          <a:p>
            <a:r>
              <a:rPr lang="es-MX" sz="1600" dirty="0"/>
              <a:t>régimen normal de temperatura, debiéndose tomar mediciones en ralentí y en un modo de alta </a:t>
            </a:r>
          </a:p>
          <a:p>
            <a:r>
              <a:rPr lang="es-MX" sz="1600" dirty="0"/>
              <a:t>velocidad (2.500 + 300 revoluciones por minuto). </a:t>
            </a:r>
          </a:p>
          <a:p>
            <a:r>
              <a:rPr lang="es-MX" sz="1600" dirty="0"/>
              <a:t>Artículo 3º.- La emisión de contaminantes por el tubo de escape de los vehículos </a:t>
            </a:r>
            <a:r>
              <a:rPr lang="es-MX" sz="1600" dirty="0" err="1"/>
              <a:t>diesel</a:t>
            </a:r>
            <a:r>
              <a:rPr lang="es-MX" sz="1600" dirty="0"/>
              <a:t>, considerará </a:t>
            </a:r>
          </a:p>
          <a:p>
            <a:r>
              <a:rPr lang="es-MX" sz="1600" dirty="0"/>
              <a:t>sólo el humo visible (partículas en suspensión), medido a través del </a:t>
            </a:r>
            <a:r>
              <a:rPr lang="es-MX" sz="1600" dirty="0" err="1"/>
              <a:t>Indice</a:t>
            </a:r>
            <a:r>
              <a:rPr lang="es-MX" sz="1600" dirty="0"/>
              <a:t> de Ennegrecimiento, </a:t>
            </a:r>
          </a:p>
          <a:p>
            <a:r>
              <a:rPr lang="es-MX" sz="1600" dirty="0"/>
              <a:t>Opacidad u Opacidad en flujo </a:t>
            </a:r>
            <a:r>
              <a:rPr lang="es-MX" sz="1600" dirty="0" smtClean="0"/>
              <a:t>parcial</a:t>
            </a:r>
          </a:p>
          <a:p>
            <a:r>
              <a:rPr lang="es-MX" sz="1600" dirty="0" err="1"/>
              <a:t>sinca.mma.gob.c</a:t>
            </a:r>
            <a:endParaRPr lang="es-MX" sz="1600" dirty="0"/>
          </a:p>
        </p:txBody>
      </p:sp>
    </p:spTree>
    <p:extLst>
      <p:ext uri="{BB962C8B-B14F-4D97-AF65-F5344CB8AC3E}">
        <p14:creationId xmlns:p14="http://schemas.microsoft.com/office/powerpoint/2010/main" val="10739711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 La cámara de combustión</a:t>
            </a:r>
          </a:p>
        </p:txBody>
      </p:sp>
      <p:sp>
        <p:nvSpPr>
          <p:cNvPr id="3" name="2 Marcador de contenido"/>
          <p:cNvSpPr>
            <a:spLocks noGrp="1"/>
          </p:cNvSpPr>
          <p:nvPr>
            <p:ph idx="1"/>
          </p:nvPr>
        </p:nvSpPr>
        <p:spPr/>
        <p:txBody>
          <a:bodyPr/>
          <a:lstStyle/>
          <a:p>
            <a:r>
              <a:rPr lang="es-MX" dirty="0"/>
              <a:t>La cámara de combustión es el lugar donde se realiza la combustión del combustible con el comburente, generalmente aire, en el motor de </a:t>
            </a:r>
            <a:r>
              <a:rPr lang="es-MX" dirty="0" err="1"/>
              <a:t>combustion</a:t>
            </a:r>
            <a:r>
              <a:rPr lang="es-MX" dirty="0"/>
              <a:t> interna</a:t>
            </a:r>
            <a:r>
              <a:rPr lang="es-MX" dirty="0" smtClean="0"/>
              <a:t>.</a:t>
            </a:r>
          </a:p>
          <a:p>
            <a:r>
              <a:rPr lang="es-MX" dirty="0">
                <a:hlinkClick r:id="rId2"/>
              </a:rPr>
              <a:t>http://es.wikipedia.org/wiki/C%C3%A1mara_de_combusti%C3%B3n</a:t>
            </a:r>
            <a:endParaRPr lang="es-MX" dirty="0"/>
          </a:p>
        </p:txBody>
      </p:sp>
    </p:spTree>
    <p:extLst>
      <p:ext uri="{BB962C8B-B14F-4D97-AF65-F5344CB8AC3E}">
        <p14:creationId xmlns:p14="http://schemas.microsoft.com/office/powerpoint/2010/main" val="2303522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Características de la cámara de combustión.</a:t>
            </a:r>
            <a:endParaRPr lang="es-MX" dirty="0"/>
          </a:p>
        </p:txBody>
      </p:sp>
      <p:sp>
        <p:nvSpPr>
          <p:cNvPr id="3" name="2 Marcador de contenido"/>
          <p:cNvSpPr>
            <a:spLocks noGrp="1"/>
          </p:cNvSpPr>
          <p:nvPr>
            <p:ph idx="1"/>
          </p:nvPr>
        </p:nvSpPr>
        <p:spPr/>
        <p:txBody>
          <a:bodyPr/>
          <a:lstStyle/>
          <a:p>
            <a:r>
              <a:rPr lang="es-MX" dirty="0"/>
              <a:t>, la cámara de combustión es el espacio remanente entre la parte superior del pistón cuando éste se encuentra en el punto muerto superior (PMS; en inglés "Top </a:t>
            </a:r>
            <a:r>
              <a:rPr lang="es-MX" dirty="0" err="1"/>
              <a:t>Dead</a:t>
            </a:r>
            <a:r>
              <a:rPr lang="es-MX" dirty="0"/>
              <a:t> Center" o TDC) y la culata o tapa de cilindros. </a:t>
            </a:r>
            <a:endParaRPr lang="es-MX" dirty="0" smtClean="0"/>
          </a:p>
          <a:p>
            <a:r>
              <a:rPr lang="es-MX" dirty="0">
                <a:hlinkClick r:id="rId2"/>
              </a:rPr>
              <a:t>http://es.wikipedia.org/wiki/C%C3%A1mara_de_combusti%C3%B3n</a:t>
            </a:r>
            <a:endParaRPr lang="es-MX" dirty="0"/>
          </a:p>
        </p:txBody>
      </p:sp>
    </p:spTree>
    <p:extLst>
      <p:ext uri="{BB962C8B-B14F-4D97-AF65-F5344CB8AC3E}">
        <p14:creationId xmlns:p14="http://schemas.microsoft.com/office/powerpoint/2010/main" val="1809484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Tipos de cámara de combustión</a:t>
            </a:r>
            <a:endParaRPr lang="es-MX" dirty="0"/>
          </a:p>
        </p:txBody>
      </p:sp>
      <p:sp>
        <p:nvSpPr>
          <p:cNvPr id="3" name="2 Marcador de contenido"/>
          <p:cNvSpPr>
            <a:spLocks noGrp="1"/>
          </p:cNvSpPr>
          <p:nvPr>
            <p:ph idx="1"/>
          </p:nvPr>
        </p:nvSpPr>
        <p:spPr>
          <a:xfrm>
            <a:off x="1371600" y="2438400"/>
            <a:ext cx="6584776" cy="3366864"/>
          </a:xfrm>
        </p:spPr>
        <p:txBody>
          <a:bodyPr>
            <a:normAutofit fontScale="62500" lnSpcReduction="20000"/>
          </a:bodyPr>
          <a:lstStyle/>
          <a:p>
            <a:r>
              <a:rPr lang="es-MX" dirty="0"/>
              <a:t>-</a:t>
            </a:r>
            <a:r>
              <a:rPr lang="es-MX" dirty="0" err="1"/>
              <a:t>camara</a:t>
            </a:r>
            <a:r>
              <a:rPr lang="es-MX" dirty="0"/>
              <a:t> de cuña esta tiene una forma triangular</a:t>
            </a:r>
          </a:p>
          <a:p>
            <a:r>
              <a:rPr lang="es-MX" dirty="0"/>
              <a:t>-</a:t>
            </a:r>
            <a:r>
              <a:rPr lang="es-MX" dirty="0" err="1"/>
              <a:t>camara</a:t>
            </a:r>
            <a:r>
              <a:rPr lang="es-MX" dirty="0"/>
              <a:t> de bañera esta tiene la forma similar a un corazón</a:t>
            </a:r>
          </a:p>
          <a:p>
            <a:r>
              <a:rPr lang="es-MX" dirty="0"/>
              <a:t>-</a:t>
            </a:r>
            <a:r>
              <a:rPr lang="es-MX" dirty="0" err="1"/>
              <a:t>camar</a:t>
            </a:r>
            <a:r>
              <a:rPr lang="es-MX" dirty="0"/>
              <a:t> </a:t>
            </a:r>
            <a:r>
              <a:rPr lang="es-MX" dirty="0" err="1"/>
              <a:t>hemisferica</a:t>
            </a:r>
            <a:r>
              <a:rPr lang="es-MX" dirty="0"/>
              <a:t> </a:t>
            </a:r>
            <a:r>
              <a:rPr lang="es-MX" dirty="0" err="1"/>
              <a:t>camara</a:t>
            </a:r>
            <a:r>
              <a:rPr lang="es-MX" dirty="0"/>
              <a:t> completamente redonda con la </a:t>
            </a:r>
            <a:r>
              <a:rPr lang="es-MX" dirty="0" err="1"/>
              <a:t>bujia</a:t>
            </a:r>
            <a:r>
              <a:rPr lang="es-MX" dirty="0"/>
              <a:t> entre </a:t>
            </a:r>
            <a:r>
              <a:rPr lang="es-MX" dirty="0" err="1"/>
              <a:t>valvulas</a:t>
            </a:r>
            <a:endParaRPr lang="es-MX" dirty="0"/>
          </a:p>
          <a:p>
            <a:r>
              <a:rPr lang="es-MX" dirty="0"/>
              <a:t>-</a:t>
            </a:r>
            <a:r>
              <a:rPr lang="es-MX" dirty="0" err="1"/>
              <a:t>twin</a:t>
            </a:r>
            <a:r>
              <a:rPr lang="es-MX" dirty="0"/>
              <a:t> </a:t>
            </a:r>
            <a:r>
              <a:rPr lang="es-MX" dirty="0" err="1"/>
              <a:t>cam</a:t>
            </a:r>
            <a:r>
              <a:rPr lang="es-MX" dirty="0"/>
              <a:t> </a:t>
            </a:r>
            <a:r>
              <a:rPr lang="es-MX" dirty="0" err="1"/>
              <a:t>camara</a:t>
            </a:r>
            <a:r>
              <a:rPr lang="es-MX" dirty="0"/>
              <a:t> con </a:t>
            </a:r>
            <a:r>
              <a:rPr lang="es-MX" dirty="0" err="1"/>
              <a:t>bujia</a:t>
            </a:r>
            <a:r>
              <a:rPr lang="es-MX" dirty="0"/>
              <a:t> central, misma disposición de </a:t>
            </a:r>
            <a:r>
              <a:rPr lang="es-MX" dirty="0" err="1"/>
              <a:t>vlavulas</a:t>
            </a:r>
            <a:r>
              <a:rPr lang="es-MX" dirty="0"/>
              <a:t> admisión y escape</a:t>
            </a:r>
          </a:p>
          <a:p>
            <a:r>
              <a:rPr lang="es-MX" dirty="0"/>
              <a:t>-</a:t>
            </a:r>
            <a:r>
              <a:rPr lang="es-MX" dirty="0" err="1"/>
              <a:t>camara</a:t>
            </a:r>
            <a:r>
              <a:rPr lang="es-MX" dirty="0"/>
              <a:t> estratificada en esta el inyector de combustible va por la parte baja de la </a:t>
            </a:r>
            <a:r>
              <a:rPr lang="es-MX" dirty="0" err="1"/>
              <a:t>valvula</a:t>
            </a:r>
            <a:r>
              <a:rPr lang="es-MX" dirty="0"/>
              <a:t> de </a:t>
            </a:r>
            <a:r>
              <a:rPr lang="es-MX" dirty="0" smtClean="0"/>
              <a:t>admisión</a:t>
            </a:r>
          </a:p>
          <a:p>
            <a:r>
              <a:rPr lang="es-MX" dirty="0">
                <a:hlinkClick r:id="rId2"/>
              </a:rPr>
              <a:t>http://es.answers.yahoo.com</a:t>
            </a:r>
            <a:endParaRPr lang="es-MX" dirty="0"/>
          </a:p>
        </p:txBody>
      </p:sp>
    </p:spTree>
    <p:extLst>
      <p:ext uri="{BB962C8B-B14F-4D97-AF65-F5344CB8AC3E}">
        <p14:creationId xmlns:p14="http://schemas.microsoft.com/office/powerpoint/2010/main" val="25414298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En este documento se mostrara acerca de las emisiones contaminantes que genera la combustión de los automóviles se mostrara como diagnosticar los gases que salen del motor..</a:t>
            </a:r>
            <a:endParaRPr lang="es-MX" dirty="0"/>
          </a:p>
        </p:txBody>
      </p:sp>
      <p:pic>
        <p:nvPicPr>
          <p:cNvPr id="2050" name="Picture 2" descr="C:\Users\Saul\Pictures\carros\gflu.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3746621"/>
            <a:ext cx="4608512" cy="22026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28867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Productos de la combustión</a:t>
            </a:r>
          </a:p>
        </p:txBody>
      </p:sp>
      <p:sp>
        <p:nvSpPr>
          <p:cNvPr id="3" name="2 Marcador de contenido"/>
          <p:cNvSpPr>
            <a:spLocks noGrp="1"/>
          </p:cNvSpPr>
          <p:nvPr>
            <p:ph idx="1"/>
          </p:nvPr>
        </p:nvSpPr>
        <p:spPr/>
        <p:txBody>
          <a:bodyPr>
            <a:normAutofit/>
          </a:bodyPr>
          <a:lstStyle/>
          <a:p>
            <a:r>
              <a:rPr lang="es-MX" dirty="0"/>
              <a:t>HUMO </a:t>
            </a:r>
            <a:r>
              <a:rPr lang="es-MX" dirty="0" err="1" smtClean="0"/>
              <a:t>BLANCO.Arde</a:t>
            </a:r>
            <a:r>
              <a:rPr lang="es-MX" dirty="0" smtClean="0"/>
              <a:t> </a:t>
            </a:r>
            <a:r>
              <a:rPr lang="es-MX" dirty="0"/>
              <a:t>libremente.</a:t>
            </a:r>
          </a:p>
          <a:p>
            <a:r>
              <a:rPr lang="es-MX" dirty="0"/>
              <a:t>HUMO </a:t>
            </a:r>
            <a:r>
              <a:rPr lang="es-MX" dirty="0" err="1" smtClean="0"/>
              <a:t>NEGRO.Falta</a:t>
            </a:r>
            <a:r>
              <a:rPr lang="es-MX" dirty="0" smtClean="0"/>
              <a:t> </a:t>
            </a:r>
            <a:r>
              <a:rPr lang="es-MX" dirty="0"/>
              <a:t>de oxígeno.</a:t>
            </a:r>
          </a:p>
          <a:p>
            <a:r>
              <a:rPr lang="es-MX" dirty="0" err="1"/>
              <a:t>LlamaEs</a:t>
            </a:r>
            <a:r>
              <a:rPr lang="es-MX" dirty="0"/>
              <a:t> un gas incandescente cuya temperatura es variable, dependiendo </a:t>
            </a:r>
            <a:r>
              <a:rPr lang="es-MX" dirty="0" err="1"/>
              <a:t>defactores</a:t>
            </a:r>
            <a:r>
              <a:rPr lang="es-MX" dirty="0"/>
              <a:t> como el tipo de combustible y la concentración de comburente</a:t>
            </a:r>
            <a:r>
              <a:rPr lang="es-MX" dirty="0" smtClean="0"/>
              <a:t>.</a:t>
            </a:r>
          </a:p>
          <a:p>
            <a:r>
              <a:rPr lang="es-MX" dirty="0">
                <a:hlinkClick r:id="rId2"/>
              </a:rPr>
              <a:t>http://es.scribd.com/doc/28890667/Productos-de-la-combustion</a:t>
            </a:r>
            <a:endParaRPr lang="es-MX" dirty="0"/>
          </a:p>
        </p:txBody>
      </p:sp>
    </p:spTree>
    <p:extLst>
      <p:ext uri="{BB962C8B-B14F-4D97-AF65-F5344CB8AC3E}">
        <p14:creationId xmlns:p14="http://schemas.microsoft.com/office/powerpoint/2010/main" val="35092417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Hidrocarburos</a:t>
            </a:r>
          </a:p>
        </p:txBody>
      </p:sp>
      <p:sp>
        <p:nvSpPr>
          <p:cNvPr id="3" name="2 Marcador de contenido"/>
          <p:cNvSpPr>
            <a:spLocks noGrp="1"/>
          </p:cNvSpPr>
          <p:nvPr>
            <p:ph idx="1"/>
          </p:nvPr>
        </p:nvSpPr>
        <p:spPr/>
        <p:txBody>
          <a:bodyPr/>
          <a:lstStyle/>
          <a:p>
            <a:r>
              <a:rPr lang="es-MX" dirty="0"/>
              <a:t>Los hidrocarburos son compuestos orgánicos formados únicamente por átomos de carbono e hidrógeno</a:t>
            </a:r>
            <a:r>
              <a:rPr lang="es-MX" dirty="0" smtClean="0"/>
              <a:t>.</a:t>
            </a:r>
          </a:p>
          <a:p>
            <a:r>
              <a:rPr lang="es-MX" dirty="0">
                <a:hlinkClick r:id="rId2"/>
              </a:rPr>
              <a:t>http://es.wikipedia.org/wiki/Hidrocarburo</a:t>
            </a:r>
            <a:endParaRPr lang="es-MX" dirty="0"/>
          </a:p>
        </p:txBody>
      </p:sp>
    </p:spTree>
    <p:extLst>
      <p:ext uri="{BB962C8B-B14F-4D97-AF65-F5344CB8AC3E}">
        <p14:creationId xmlns:p14="http://schemas.microsoft.com/office/powerpoint/2010/main" val="33407303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Gases</a:t>
            </a:r>
          </a:p>
        </p:txBody>
      </p:sp>
      <p:sp>
        <p:nvSpPr>
          <p:cNvPr id="3" name="2 Marcador de contenido"/>
          <p:cNvSpPr>
            <a:spLocks noGrp="1"/>
          </p:cNvSpPr>
          <p:nvPr>
            <p:ph idx="1"/>
          </p:nvPr>
        </p:nvSpPr>
        <p:spPr/>
        <p:txBody>
          <a:bodyPr>
            <a:normAutofit fontScale="92500"/>
          </a:bodyPr>
          <a:lstStyle/>
          <a:p>
            <a:r>
              <a:rPr lang="es-MX" dirty="0"/>
              <a:t>Se denomina gas al estado de agregación de la materia en el cual, bajo ciertas condiciones de temperatura y presión, sus moléculas </a:t>
            </a:r>
            <a:r>
              <a:rPr lang="es-MX" dirty="0" err="1"/>
              <a:t>intereaccionan</a:t>
            </a:r>
            <a:r>
              <a:rPr lang="es-MX" dirty="0"/>
              <a:t> solo débilmente entre sí, sin formar enlaces moleculares, adoptando la forma y el volumen del recipiente que las contiene y tendiendo a separarse, esto es, expandirse, todo lo posible por su alta energía </a:t>
            </a:r>
            <a:r>
              <a:rPr lang="es-MX" dirty="0" smtClean="0"/>
              <a:t>cinética.</a:t>
            </a:r>
          </a:p>
          <a:p>
            <a:r>
              <a:rPr lang="es-MX" dirty="0"/>
              <a:t>http://es.wikipedia.org/wiki/Gas</a:t>
            </a:r>
          </a:p>
        </p:txBody>
      </p:sp>
    </p:spTree>
    <p:extLst>
      <p:ext uri="{BB962C8B-B14F-4D97-AF65-F5344CB8AC3E}">
        <p14:creationId xmlns:p14="http://schemas.microsoft.com/office/powerpoint/2010/main" val="25115305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Reacciones fotoquímicas</a:t>
            </a:r>
          </a:p>
        </p:txBody>
      </p:sp>
      <p:sp>
        <p:nvSpPr>
          <p:cNvPr id="3" name="2 Marcador de contenido"/>
          <p:cNvSpPr>
            <a:spLocks noGrp="1"/>
          </p:cNvSpPr>
          <p:nvPr>
            <p:ph idx="1"/>
          </p:nvPr>
        </p:nvSpPr>
        <p:spPr/>
        <p:txBody>
          <a:bodyPr/>
          <a:lstStyle/>
          <a:p>
            <a:r>
              <a:rPr lang="es-MX" dirty="0"/>
              <a:t>En las reacciones fotoquímicas, antes de producirse la reacción se produce un proceso de interacción compleja de la molécula con la </a:t>
            </a:r>
            <a:r>
              <a:rPr lang="es-MX" dirty="0" smtClean="0"/>
              <a:t>luz</a:t>
            </a:r>
          </a:p>
          <a:p>
            <a:r>
              <a:rPr lang="es-MX" dirty="0">
                <a:hlinkClick r:id="rId2"/>
              </a:rPr>
              <a:t>http://html.rincondelvago.com/reacciones-fotoquimicas</a:t>
            </a:r>
            <a:endParaRPr lang="es-MX" dirty="0"/>
          </a:p>
        </p:txBody>
      </p:sp>
    </p:spTree>
    <p:extLst>
      <p:ext uri="{BB962C8B-B14F-4D97-AF65-F5344CB8AC3E}">
        <p14:creationId xmlns:p14="http://schemas.microsoft.com/office/powerpoint/2010/main" val="36403423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Orígenes químicos de las emisiones</a:t>
            </a:r>
          </a:p>
        </p:txBody>
      </p:sp>
      <p:sp>
        <p:nvSpPr>
          <p:cNvPr id="3" name="2 Marcador de contenido"/>
          <p:cNvSpPr>
            <a:spLocks noGrp="1"/>
          </p:cNvSpPr>
          <p:nvPr>
            <p:ph idx="1"/>
          </p:nvPr>
        </p:nvSpPr>
        <p:spPr/>
        <p:txBody>
          <a:bodyPr/>
          <a:lstStyle/>
          <a:p>
            <a:r>
              <a:rPr lang="es-MX" dirty="0" smtClean="0"/>
              <a:t>Las emisiones están compuestas por químicos tóxicos que generan la contaminación además de que los gases de la combustión  son generados por la combustión  dela gasolina.</a:t>
            </a: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761148"/>
            <a:ext cx="2619375" cy="194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53552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Combustión </a:t>
            </a:r>
            <a:r>
              <a:rPr lang="es-MX" dirty="0" smtClean="0"/>
              <a:t>Ideal y real.</a:t>
            </a:r>
            <a:endParaRPr lang="es-MX" dirty="0"/>
          </a:p>
        </p:txBody>
      </p:sp>
      <p:sp>
        <p:nvSpPr>
          <p:cNvPr id="3" name="2 Marcador de contenido"/>
          <p:cNvSpPr>
            <a:spLocks noGrp="1"/>
          </p:cNvSpPr>
          <p:nvPr>
            <p:ph idx="1"/>
          </p:nvPr>
        </p:nvSpPr>
        <p:spPr/>
        <p:txBody>
          <a:bodyPr/>
          <a:lstStyle/>
          <a:p>
            <a:r>
              <a:rPr lang="es-MX" dirty="0"/>
              <a:t>Combustión ideal, coeficiente de exceso de aire, balance de materiales. La necesidad mínima de oxígeno para la combustión completa (ideal) de las partes inflamables depende de la composición del </a:t>
            </a:r>
            <a:r>
              <a:rPr lang="es-MX" dirty="0" smtClean="0"/>
              <a:t>combustible</a:t>
            </a:r>
          </a:p>
          <a:p>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4725144"/>
            <a:ext cx="3581400" cy="1800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67469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Volatilidad dela gasolina.</a:t>
            </a:r>
            <a:endParaRPr lang="es-MX" dirty="0"/>
          </a:p>
        </p:txBody>
      </p:sp>
      <p:sp>
        <p:nvSpPr>
          <p:cNvPr id="3" name="2 Marcador de contenido"/>
          <p:cNvSpPr>
            <a:spLocks noGrp="1"/>
          </p:cNvSpPr>
          <p:nvPr>
            <p:ph idx="1"/>
          </p:nvPr>
        </p:nvSpPr>
        <p:spPr/>
        <p:txBody>
          <a:bodyPr>
            <a:normAutofit fontScale="92500" lnSpcReduction="20000"/>
          </a:bodyPr>
          <a:lstStyle/>
          <a:p>
            <a:r>
              <a:rPr lang="es-MX" dirty="0"/>
              <a:t>La gasolina </a:t>
            </a:r>
            <a:r>
              <a:rPr lang="es-MX" dirty="0" err="1" smtClean="0"/>
              <a:t>pertencia</a:t>
            </a:r>
            <a:r>
              <a:rPr lang="es-MX" dirty="0" smtClean="0"/>
              <a:t> </a:t>
            </a:r>
            <a:r>
              <a:rPr lang="es-MX" dirty="0"/>
              <a:t>al grupo de los carburantes, el gasoil al grupo de los petróleos. El queroseno que emplean los motores de turbina es un producto intermedio</a:t>
            </a:r>
            <a:r>
              <a:rPr lang="es-MX" dirty="0" smtClean="0"/>
              <a:t>. </a:t>
            </a:r>
            <a:r>
              <a:rPr lang="es-MX" dirty="0"/>
              <a:t>Los hidrocarburos presentes en el crudo de petróleo tienen distintos puntos de ebullición. Hay componentes que son más pesados, en el sentido de que hierven a temperaturas más altas. Hay otros más ligeros, es decir, que hierven a temperaturas más bajas que los anteriores</a:t>
            </a:r>
            <a:r>
              <a:rPr lang="es-MX" dirty="0" smtClean="0"/>
              <a:t>.</a:t>
            </a:r>
          </a:p>
          <a:p>
            <a:r>
              <a:rPr lang="es-MX" dirty="0">
                <a:hlinkClick r:id="rId2"/>
              </a:rPr>
              <a:t>http://misdeberes.es/tarea/106828</a:t>
            </a:r>
            <a:endParaRPr lang="es-MX" dirty="0"/>
          </a:p>
        </p:txBody>
      </p:sp>
    </p:spTree>
    <p:extLst>
      <p:ext uri="{BB962C8B-B14F-4D97-AF65-F5344CB8AC3E}">
        <p14:creationId xmlns:p14="http://schemas.microsoft.com/office/powerpoint/2010/main" val="42872824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980728"/>
            <a:ext cx="6400800" cy="685800"/>
          </a:xfrm>
        </p:spPr>
        <p:txBody>
          <a:bodyPr>
            <a:normAutofit fontScale="90000"/>
          </a:bodyPr>
          <a:lstStyle/>
          <a:p>
            <a:r>
              <a:rPr lang="es-MX" dirty="0" smtClean="0"/>
              <a:t>Índices de la volatilidad de la gasolina</a:t>
            </a:r>
            <a:endParaRPr lang="es-MX" dirty="0"/>
          </a:p>
        </p:txBody>
      </p:sp>
      <p:sp>
        <p:nvSpPr>
          <p:cNvPr id="3" name="2 Marcador de contenido"/>
          <p:cNvSpPr>
            <a:spLocks noGrp="1"/>
          </p:cNvSpPr>
          <p:nvPr>
            <p:ph idx="1"/>
          </p:nvPr>
        </p:nvSpPr>
        <p:spPr/>
        <p:txBody>
          <a:bodyPr>
            <a:normAutofit lnSpcReduction="10000"/>
          </a:bodyPr>
          <a:lstStyle/>
          <a:p>
            <a:r>
              <a:rPr lang="es-MX" dirty="0"/>
              <a:t>Durante la destilación fraccionada del petróleo y después de extraídas las fracciones de gases y bencinas se separa la fracción de “Gasolinas” constituida por una mezcla variable de hidrocarburos algo volátiles utilizable para motores de combustión diseñados especialmente para ese combustible</a:t>
            </a:r>
            <a:r>
              <a:rPr lang="es-MX" dirty="0" smtClean="0"/>
              <a:t>.</a:t>
            </a:r>
          </a:p>
          <a:p>
            <a:r>
              <a:rPr lang="es-MX" dirty="0">
                <a:hlinkClick r:id="rId2"/>
              </a:rPr>
              <a:t>http://www.sabelotodo.org/combustibles/gasolina.html</a:t>
            </a:r>
            <a:endParaRPr lang="es-MX" dirty="0"/>
          </a:p>
        </p:txBody>
      </p:sp>
    </p:spTree>
    <p:extLst>
      <p:ext uri="{BB962C8B-B14F-4D97-AF65-F5344CB8AC3E}">
        <p14:creationId xmlns:p14="http://schemas.microsoft.com/office/powerpoint/2010/main" val="356965932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791022"/>
            <a:ext cx="7756263" cy="1054250"/>
          </a:xfrm>
        </p:spPr>
        <p:txBody>
          <a:bodyPr>
            <a:normAutofit fontScale="90000"/>
          </a:bodyPr>
          <a:lstStyle/>
          <a:p>
            <a:r>
              <a:rPr lang="es-MX" dirty="0" smtClean="0"/>
              <a:t/>
            </a:r>
            <a:br>
              <a:rPr lang="es-MX" dirty="0" smtClean="0"/>
            </a:br>
            <a:r>
              <a:rPr lang="es-MX" dirty="0"/>
              <a:t/>
            </a:r>
            <a:br>
              <a:rPr lang="es-MX" dirty="0"/>
            </a:br>
            <a:r>
              <a:rPr lang="es-MX" dirty="0" smtClean="0"/>
              <a:t/>
            </a:r>
            <a:br>
              <a:rPr lang="es-MX" dirty="0" smtClean="0"/>
            </a:br>
            <a:r>
              <a:rPr lang="es-MX" dirty="0" smtClean="0"/>
              <a:t>Desventajas de la volatilidad de la gasolina</a:t>
            </a:r>
            <a:endParaRPr lang="es-MX" dirty="0"/>
          </a:p>
        </p:txBody>
      </p:sp>
      <p:sp>
        <p:nvSpPr>
          <p:cNvPr id="3" name="2 Marcador de contenido"/>
          <p:cNvSpPr>
            <a:spLocks noGrp="1"/>
          </p:cNvSpPr>
          <p:nvPr>
            <p:ph idx="1"/>
          </p:nvPr>
        </p:nvSpPr>
        <p:spPr/>
        <p:txBody>
          <a:bodyPr/>
          <a:lstStyle/>
          <a:p>
            <a:r>
              <a:rPr lang="es-MX" dirty="0" smtClean="0"/>
              <a:t>Las desventajas es que en el punto final de la destilación para que el que los </a:t>
            </a:r>
            <a:r>
              <a:rPr lang="es-MX" dirty="0" err="1" smtClean="0"/>
              <a:t>idroc</a:t>
            </a:r>
            <a:r>
              <a:rPr lang="es-MX" dirty="0" smtClean="0"/>
              <a:t> </a:t>
            </a:r>
            <a:r>
              <a:rPr lang="es-MX" dirty="0" err="1" smtClean="0"/>
              <a:t>arburados</a:t>
            </a:r>
            <a:r>
              <a:rPr lang="es-MX" dirty="0" smtClean="0"/>
              <a:t> no tengan mas de 10 átomos de carbono.</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3933056"/>
            <a:ext cx="3168352" cy="23732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47518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Plomo en la gasolina</a:t>
            </a:r>
            <a:endParaRPr lang="es-MX" dirty="0"/>
          </a:p>
        </p:txBody>
      </p:sp>
      <p:sp>
        <p:nvSpPr>
          <p:cNvPr id="3" name="2 Marcador de contenido"/>
          <p:cNvSpPr>
            <a:spLocks noGrp="1"/>
          </p:cNvSpPr>
          <p:nvPr>
            <p:ph idx="1"/>
          </p:nvPr>
        </p:nvSpPr>
        <p:spPr/>
        <p:txBody>
          <a:bodyPr>
            <a:normAutofit fontScale="77500" lnSpcReduction="20000"/>
          </a:bodyPr>
          <a:lstStyle/>
          <a:p>
            <a:r>
              <a:rPr lang="es-MX" dirty="0"/>
              <a:t>Su color es rojizo y su olor muy intenso. Incorpora </a:t>
            </a:r>
            <a:r>
              <a:rPr lang="es-MX" dirty="0" err="1"/>
              <a:t>tetraetilo</a:t>
            </a:r>
            <a:r>
              <a:rPr lang="es-MX" dirty="0"/>
              <a:t> de plomo a fin de incrementar el índice de octano requerido para determinados tipos y modelos de motores, </a:t>
            </a:r>
            <a:r>
              <a:rPr lang="es-MX" dirty="0" err="1"/>
              <a:t>tambien</a:t>
            </a:r>
            <a:r>
              <a:rPr lang="es-MX" dirty="0"/>
              <a:t> elimina el efecto de combustión previa que ocurre cuando la mezcla entra a la </a:t>
            </a:r>
            <a:r>
              <a:rPr lang="es-MX" dirty="0" err="1"/>
              <a:t>camara</a:t>
            </a:r>
            <a:r>
              <a:rPr lang="es-MX" dirty="0"/>
              <a:t> de combustión caliente Así como para lubricar los asientos de las válvulas. Es altamente contaminante, debido a que el plomo presenta un elevado grado de toxicidad y efectos nocivos al organismo humano</a:t>
            </a:r>
            <a:r>
              <a:rPr lang="es-MX" dirty="0" smtClean="0"/>
              <a:t>.</a:t>
            </a:r>
          </a:p>
          <a:p>
            <a:r>
              <a:rPr lang="es-MX" dirty="0">
                <a:hlinkClick r:id="rId2"/>
              </a:rPr>
              <a:t>http://autored.mx/index.php?option=com_content&amp;view</a:t>
            </a:r>
            <a:endParaRPr lang="es-MX" dirty="0"/>
          </a:p>
        </p:txBody>
      </p:sp>
    </p:spTree>
    <p:extLst>
      <p:ext uri="{BB962C8B-B14F-4D97-AF65-F5344CB8AC3E}">
        <p14:creationId xmlns:p14="http://schemas.microsoft.com/office/powerpoint/2010/main" val="1484832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Ciclo Otto</a:t>
            </a:r>
            <a:endParaRPr lang="es-MX" dirty="0"/>
          </a:p>
        </p:txBody>
      </p:sp>
      <p:sp>
        <p:nvSpPr>
          <p:cNvPr id="3" name="2 Marcador de contenido"/>
          <p:cNvSpPr>
            <a:spLocks noGrp="1"/>
          </p:cNvSpPr>
          <p:nvPr>
            <p:ph idx="1"/>
          </p:nvPr>
        </p:nvSpPr>
        <p:spPr>
          <a:xfrm>
            <a:off x="1371600" y="2132856"/>
            <a:ext cx="6400800" cy="3672408"/>
          </a:xfrm>
        </p:spPr>
        <p:txBody>
          <a:bodyPr>
            <a:normAutofit/>
          </a:bodyPr>
          <a:lstStyle/>
          <a:p>
            <a:r>
              <a:rPr lang="es-MX" sz="2000" dirty="0"/>
              <a:t>El ciclo Otto es el ciclo termodinámico que se aplica en los motores de combustión interna de encendido provocado (</a:t>
            </a:r>
            <a:r>
              <a:rPr lang="es-MX" sz="2000" dirty="0" smtClean="0"/>
              <a:t>motores </a:t>
            </a:r>
            <a:r>
              <a:rPr lang="es-MX" sz="2000" dirty="0"/>
              <a:t>de gasolina</a:t>
            </a:r>
            <a:r>
              <a:rPr lang="es-MX" sz="2000" dirty="0" smtClean="0"/>
              <a:t>).</a:t>
            </a:r>
          </a:p>
          <a:p>
            <a:endParaRPr lang="es-MX" sz="2000" dirty="0"/>
          </a:p>
          <a:p>
            <a:pPr indent="0">
              <a:buNone/>
            </a:pPr>
            <a:endParaRPr lang="es-MX" sz="2000" dirty="0" smtClean="0"/>
          </a:p>
          <a:p>
            <a:r>
              <a:rPr lang="es-MX" sz="2000" dirty="0" smtClean="0"/>
              <a:t>Cortesía de: http://es.wikipedia.org/wiki/Ciclo_Otto</a:t>
            </a:r>
            <a:endParaRPr lang="es-MX" sz="2000" dirty="0"/>
          </a:p>
        </p:txBody>
      </p:sp>
    </p:spTree>
    <p:extLst>
      <p:ext uri="{BB962C8B-B14F-4D97-AF65-F5344CB8AC3E}">
        <p14:creationId xmlns:p14="http://schemas.microsoft.com/office/powerpoint/2010/main" val="298967872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Porcentajes de plomo en la gasolina</a:t>
            </a:r>
            <a:endParaRPr lang="es-MX" dirty="0"/>
          </a:p>
        </p:txBody>
      </p:sp>
      <p:sp>
        <p:nvSpPr>
          <p:cNvPr id="3" name="2 Marcador de contenido"/>
          <p:cNvSpPr>
            <a:spLocks noGrp="1"/>
          </p:cNvSpPr>
          <p:nvPr>
            <p:ph idx="1"/>
          </p:nvPr>
        </p:nvSpPr>
        <p:spPr/>
        <p:txBody>
          <a:bodyPr/>
          <a:lstStyle/>
          <a:p>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4312" y="2131166"/>
            <a:ext cx="7848872" cy="4175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975207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332656"/>
            <a:ext cx="6400800" cy="685800"/>
          </a:xfrm>
        </p:spPr>
        <p:txBody>
          <a:bodyPr>
            <a:normAutofit fontScale="90000"/>
          </a:bodyPr>
          <a:lstStyle/>
          <a:p>
            <a:r>
              <a:rPr lang="es-MX" dirty="0" smtClean="0"/>
              <a:t/>
            </a:r>
            <a:br>
              <a:rPr lang="es-MX" dirty="0" smtClean="0"/>
            </a:br>
            <a:r>
              <a:rPr lang="es-MX" dirty="0"/>
              <a:t/>
            </a:r>
            <a:br>
              <a:rPr lang="es-MX" dirty="0"/>
            </a:br>
            <a:r>
              <a:rPr lang="es-MX" dirty="0" smtClean="0"/>
              <a:t>Efectos </a:t>
            </a:r>
            <a:r>
              <a:rPr lang="es-MX" dirty="0"/>
              <a:t>en combustión.</a:t>
            </a:r>
            <a:br>
              <a:rPr lang="es-MX" dirty="0"/>
            </a:br>
            <a:r>
              <a:rPr lang="es-MX" dirty="0"/>
              <a:t>• Aceite.</a:t>
            </a:r>
            <a:br>
              <a:rPr lang="es-MX" dirty="0"/>
            </a:br>
            <a:endParaRPr lang="es-MX" dirty="0"/>
          </a:p>
        </p:txBody>
      </p:sp>
      <p:sp>
        <p:nvSpPr>
          <p:cNvPr id="3" name="2 Marcador de contenido"/>
          <p:cNvSpPr>
            <a:spLocks noGrp="1"/>
          </p:cNvSpPr>
          <p:nvPr>
            <p:ph idx="1"/>
          </p:nvPr>
        </p:nvSpPr>
        <p:spPr/>
        <p:txBody>
          <a:bodyPr/>
          <a:lstStyle/>
          <a:p>
            <a:r>
              <a:rPr lang="es-MX" dirty="0" smtClean="0"/>
              <a:t>Estos motores que ya pasan aceite ala cámara de combustión  generan mas contaminación por que no esta bien el motor. </a:t>
            </a:r>
          </a:p>
          <a:p>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9096" y="3573016"/>
            <a:ext cx="2612943" cy="1771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86309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Prueba encendido</a:t>
            </a:r>
            <a:endParaRPr lang="es-MX" dirty="0"/>
          </a:p>
        </p:txBody>
      </p:sp>
      <p:sp>
        <p:nvSpPr>
          <p:cNvPr id="3" name="2 Marcador de contenido"/>
          <p:cNvSpPr>
            <a:spLocks noGrp="1"/>
          </p:cNvSpPr>
          <p:nvPr>
            <p:ph idx="1"/>
          </p:nvPr>
        </p:nvSpPr>
        <p:spPr/>
        <p:txBody>
          <a:bodyPr/>
          <a:lstStyle/>
          <a:p>
            <a:r>
              <a:rPr lang="es-MX" dirty="0" smtClean="0"/>
              <a:t>Una de las pruebas puede ser revisar el color del uno que genera el auto si este es de color azul esto quiere decir que el motor esta pasando aceite a la cámara de combustión .</a:t>
            </a: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4023066"/>
            <a:ext cx="2952328" cy="22142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8659345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Emisiones contaminantes.</a:t>
            </a:r>
            <a:endParaRPr lang="es-MX" dirty="0"/>
          </a:p>
        </p:txBody>
      </p:sp>
      <p:sp>
        <p:nvSpPr>
          <p:cNvPr id="3" name="2 Marcador de contenido"/>
          <p:cNvSpPr>
            <a:spLocks noGrp="1"/>
          </p:cNvSpPr>
          <p:nvPr>
            <p:ph idx="1"/>
          </p:nvPr>
        </p:nvSpPr>
        <p:spPr/>
        <p:txBody>
          <a:bodyPr/>
          <a:lstStyle/>
          <a:p>
            <a:r>
              <a:rPr lang="es-MX" dirty="0"/>
              <a:t>- Originadas por:</a:t>
            </a:r>
          </a:p>
          <a:p>
            <a:r>
              <a:rPr lang="es-MX" dirty="0"/>
              <a:t>Combustible inadecuado o </a:t>
            </a:r>
            <a:r>
              <a:rPr lang="es-MX" dirty="0" smtClean="0"/>
              <a:t>sucio</a:t>
            </a:r>
          </a:p>
          <a:p>
            <a:r>
              <a:rPr lang="es-MX" dirty="0" smtClean="0"/>
              <a:t>Esto puede generar  dióxido de carbono , oxido de nitrógeno entre otros.</a:t>
            </a:r>
            <a:endParaRPr lang="es-MX" dirty="0"/>
          </a:p>
          <a:p>
            <a:endParaRPr lang="es-MX" dirty="0"/>
          </a:p>
        </p:txBody>
      </p:sp>
    </p:spTree>
    <p:extLst>
      <p:ext uri="{BB962C8B-B14F-4D97-AF65-F5344CB8AC3E}">
        <p14:creationId xmlns:p14="http://schemas.microsoft.com/office/powerpoint/2010/main" val="160654993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Concentración de gases y la ecuación de combustión.</a:t>
            </a:r>
            <a:endParaRPr lang="es-MX" dirty="0"/>
          </a:p>
        </p:txBody>
      </p:sp>
      <p:sp>
        <p:nvSpPr>
          <p:cNvPr id="3" name="2 Marcador de contenido"/>
          <p:cNvSpPr>
            <a:spLocks noGrp="1"/>
          </p:cNvSpPr>
          <p:nvPr>
            <p:ph idx="1"/>
          </p:nvPr>
        </p:nvSpPr>
        <p:spPr/>
        <p:txBody>
          <a:bodyPr>
            <a:normAutofit lnSpcReduction="10000"/>
          </a:bodyPr>
          <a:lstStyle/>
          <a:p>
            <a:r>
              <a:rPr lang="es-MX" sz="2800" dirty="0" smtClean="0"/>
              <a:t>Análisis</a:t>
            </a:r>
            <a:r>
              <a:rPr lang="es-MX" sz="2800" dirty="0"/>
              <a:t>: La relación óptima de combustible a cantidad de aire de combustión (coeficiente de exceso de aire λ) para una instalación dada y un combustible dado, se puede determinar a partir de las lecturas del análisis de gases usando lo que se llama el diagrama de combustión. Los perfiles de concentración de los componentes del gas CO, CO2 y O2 se muestran como función del coeficiente de exceso de aire.</a:t>
            </a:r>
          </a:p>
        </p:txBody>
      </p:sp>
    </p:spTree>
    <p:extLst>
      <p:ext uri="{BB962C8B-B14F-4D97-AF65-F5344CB8AC3E}">
        <p14:creationId xmlns:p14="http://schemas.microsoft.com/office/powerpoint/2010/main" val="109021767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Formación de contaminantes.</a:t>
            </a:r>
            <a:endParaRPr lang="es-MX" dirty="0"/>
          </a:p>
        </p:txBody>
      </p:sp>
      <p:sp>
        <p:nvSpPr>
          <p:cNvPr id="3" name="2 Marcador de contenido"/>
          <p:cNvSpPr>
            <a:spLocks noGrp="1"/>
          </p:cNvSpPr>
          <p:nvPr>
            <p:ph idx="1"/>
          </p:nvPr>
        </p:nvSpPr>
        <p:spPr/>
        <p:txBody>
          <a:bodyPr/>
          <a:lstStyle/>
          <a:p>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2204864"/>
            <a:ext cx="6478933" cy="3456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176799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Conclusión.</a:t>
            </a:r>
            <a:endParaRPr lang="es-MX" dirty="0"/>
          </a:p>
        </p:txBody>
      </p:sp>
      <p:sp>
        <p:nvSpPr>
          <p:cNvPr id="3" name="2 Marcador de contenido"/>
          <p:cNvSpPr>
            <a:spLocks noGrp="1"/>
          </p:cNvSpPr>
          <p:nvPr>
            <p:ph idx="1"/>
          </p:nvPr>
        </p:nvSpPr>
        <p:spPr/>
        <p:txBody>
          <a:bodyPr/>
          <a:lstStyle/>
          <a:p>
            <a:pPr marL="64008" indent="0">
              <a:buNone/>
            </a:pPr>
            <a:r>
              <a:rPr lang="es-MX" dirty="0" smtClean="0"/>
              <a:t>Mi conclusión es que las emisiones es importante controlarlas por la contaminación que genera además de que al controlar las emisiones se genera mas potencia y rendimiento en el motor</a:t>
            </a:r>
          </a:p>
          <a:p>
            <a:pPr marL="64008" indent="0">
              <a:buNone/>
            </a:pPr>
            <a:r>
              <a:rPr lang="es-MX" dirty="0" smtClean="0"/>
              <a:t>  </a:t>
            </a:r>
            <a:endParaRPr lang="es-MX" dirty="0"/>
          </a:p>
        </p:txBody>
      </p:sp>
      <p:pic>
        <p:nvPicPr>
          <p:cNvPr id="4098" name="Picture 2" descr="C:\Users\Saul\Pictures\carros\imagesCAQD3O0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4315710"/>
            <a:ext cx="3384376" cy="2535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76058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1052736"/>
            <a:ext cx="6400800" cy="685800"/>
          </a:xfrm>
        </p:spPr>
        <p:txBody>
          <a:bodyPr>
            <a:normAutofit fontScale="90000"/>
          </a:bodyPr>
          <a:lstStyle/>
          <a:p>
            <a:r>
              <a:rPr lang="es-MX" dirty="0" smtClean="0"/>
              <a:t>Siclo Otto 4 tiempos.</a:t>
            </a:r>
            <a:endParaRPr lang="es-MX" dirty="0"/>
          </a:p>
        </p:txBody>
      </p:sp>
      <p:sp>
        <p:nvSpPr>
          <p:cNvPr id="3" name="2 Marcador de contenido"/>
          <p:cNvSpPr>
            <a:spLocks noGrp="1"/>
          </p:cNvSpPr>
          <p:nvPr>
            <p:ph idx="1"/>
          </p:nvPr>
        </p:nvSpPr>
        <p:spPr>
          <a:xfrm>
            <a:off x="827584" y="2276872"/>
            <a:ext cx="7416824" cy="3456384"/>
          </a:xfrm>
        </p:spPr>
        <p:txBody>
          <a:bodyPr>
            <a:noAutofit/>
          </a:bodyPr>
          <a:lstStyle/>
          <a:p>
            <a:r>
              <a:rPr lang="es-MX" sz="2000" dirty="0" smtClean="0"/>
              <a:t>1.:en el primer tiempo el pistón se desplaza al PMI  y la válvula de admisión  se abre y deja entrar la mescla de combustible y oxigeno.</a:t>
            </a:r>
          </a:p>
          <a:p>
            <a:r>
              <a:rPr lang="es-MX" sz="2000" dirty="0" smtClean="0"/>
              <a:t>2: en el segundo tiempo  el pistón se desplaza  al PMS comprimiendo la mescla cave mencionar que las válvulas se cierran en este momento..</a:t>
            </a:r>
          </a:p>
          <a:p>
            <a:r>
              <a:rPr lang="es-MX" sz="2000" dirty="0" smtClean="0"/>
              <a:t>3: el tercer tiempo consiste en que la bujía descarga una chispa provocando una </a:t>
            </a:r>
            <a:r>
              <a:rPr lang="es-MX" sz="2000" dirty="0" err="1" smtClean="0"/>
              <a:t>explocion</a:t>
            </a:r>
            <a:r>
              <a:rPr lang="es-MX" sz="2000" dirty="0" smtClean="0"/>
              <a:t> que </a:t>
            </a:r>
            <a:r>
              <a:rPr lang="es-MX" sz="2000" dirty="0" err="1" smtClean="0"/>
              <a:t>envia</a:t>
            </a:r>
            <a:r>
              <a:rPr lang="es-MX" sz="2000" dirty="0" smtClean="0"/>
              <a:t> al </a:t>
            </a:r>
            <a:r>
              <a:rPr lang="es-MX" sz="2000" dirty="0" err="1" smtClean="0"/>
              <a:t>piston</a:t>
            </a:r>
            <a:r>
              <a:rPr lang="es-MX" sz="2000" dirty="0" smtClean="0"/>
              <a:t> al PMI.</a:t>
            </a:r>
            <a:endParaRPr lang="es-MX" sz="2000" dirty="0"/>
          </a:p>
        </p:txBody>
      </p:sp>
    </p:spTree>
    <p:extLst>
      <p:ext uri="{BB962C8B-B14F-4D97-AF65-F5344CB8AC3E}">
        <p14:creationId xmlns:p14="http://schemas.microsoft.com/office/powerpoint/2010/main" val="1871656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sz="2400" dirty="0" smtClean="0"/>
              <a:t>4: en el cuarto tiempo el </a:t>
            </a:r>
            <a:r>
              <a:rPr lang="es-MX" sz="2400" dirty="0" err="1" smtClean="0"/>
              <a:t>piston</a:t>
            </a:r>
            <a:r>
              <a:rPr lang="es-MX" sz="2400" dirty="0" smtClean="0"/>
              <a:t> se </a:t>
            </a:r>
            <a:r>
              <a:rPr lang="es-MX" sz="2400" dirty="0" err="1" smtClean="0"/>
              <a:t>desplasa</a:t>
            </a:r>
            <a:r>
              <a:rPr lang="es-MX" sz="2400" dirty="0" smtClean="0"/>
              <a:t> al PMS y la </a:t>
            </a:r>
            <a:r>
              <a:rPr lang="es-MX" sz="2400" dirty="0" err="1" smtClean="0"/>
              <a:t>valvula</a:t>
            </a:r>
            <a:r>
              <a:rPr lang="es-MX" sz="2400" dirty="0" smtClean="0"/>
              <a:t> de escape se </a:t>
            </a:r>
            <a:r>
              <a:rPr lang="es-MX" sz="2400" dirty="0" err="1" smtClean="0"/>
              <a:t>avre</a:t>
            </a:r>
            <a:r>
              <a:rPr lang="es-MX" sz="2400" dirty="0" smtClean="0"/>
              <a:t> y deja escapar los residuos.</a:t>
            </a:r>
          </a:p>
          <a:p>
            <a:endParaRPr lang="es-MX"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3789040"/>
            <a:ext cx="3028950" cy="18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40001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características del ciclo diésel</a:t>
            </a:r>
            <a:endParaRPr lang="es-MX" dirty="0"/>
          </a:p>
        </p:txBody>
      </p:sp>
      <p:sp>
        <p:nvSpPr>
          <p:cNvPr id="3" name="2 Marcador de contenido"/>
          <p:cNvSpPr>
            <a:spLocks noGrp="1"/>
          </p:cNvSpPr>
          <p:nvPr>
            <p:ph idx="1"/>
          </p:nvPr>
        </p:nvSpPr>
        <p:spPr>
          <a:xfrm>
            <a:off x="1371600" y="2438400"/>
            <a:ext cx="6400800" cy="3294856"/>
          </a:xfrm>
        </p:spPr>
        <p:txBody>
          <a:bodyPr>
            <a:normAutofit fontScale="55000" lnSpcReduction="20000"/>
          </a:bodyPr>
          <a:lstStyle/>
          <a:p>
            <a:r>
              <a:rPr lang="es-MX" dirty="0"/>
              <a:t>Un ciclo Diésel ideal es un modelo simplificado de lo que ocurre en un motor diésel. En un motor de esta clase, a diferencia de lo que ocurre en un motor de gasolina la combustión no se produce por la ignición de una chispa en el interior de la cámara. En su lugar, aprovechando las propiedades químicas del gasóleo, el aire es comprimido hasta una temperatura superior a la de </a:t>
            </a:r>
            <a:r>
              <a:rPr lang="es-MX" dirty="0" smtClean="0"/>
              <a:t>auto ignición </a:t>
            </a:r>
            <a:r>
              <a:rPr lang="es-MX" dirty="0"/>
              <a:t>del gasóleo y el combustible es inyectado a presión en este aire caliente, produciéndose la combustión de la </a:t>
            </a:r>
            <a:r>
              <a:rPr lang="es-MX" dirty="0" smtClean="0"/>
              <a:t>mezcla</a:t>
            </a:r>
          </a:p>
          <a:p>
            <a:r>
              <a:rPr lang="es-MX" dirty="0" err="1" smtClean="0"/>
              <a:t>Cortecia</a:t>
            </a:r>
            <a:r>
              <a:rPr lang="es-MX" dirty="0" smtClean="0"/>
              <a:t> de: </a:t>
            </a:r>
            <a:r>
              <a:rPr lang="es-MX" dirty="0">
                <a:hlinkClick r:id="rId2"/>
              </a:rPr>
              <a:t>http://laplace.us.es/wiki/index.php/Ciclo_Diesel</a:t>
            </a:r>
            <a:endParaRPr lang="es-MX" dirty="0"/>
          </a:p>
        </p:txBody>
      </p:sp>
    </p:spTree>
    <p:extLst>
      <p:ext uri="{BB962C8B-B14F-4D97-AF65-F5344CB8AC3E}">
        <p14:creationId xmlns:p14="http://schemas.microsoft.com/office/powerpoint/2010/main" val="33111985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vacío</a:t>
            </a:r>
            <a:endParaRPr lang="es-MX" dirty="0"/>
          </a:p>
        </p:txBody>
      </p:sp>
      <p:sp>
        <p:nvSpPr>
          <p:cNvPr id="3" name="2 Marcador de contenido"/>
          <p:cNvSpPr>
            <a:spLocks noGrp="1"/>
          </p:cNvSpPr>
          <p:nvPr>
            <p:ph idx="1"/>
          </p:nvPr>
        </p:nvSpPr>
        <p:spPr/>
        <p:txBody>
          <a:bodyPr/>
          <a:lstStyle/>
          <a:p>
            <a:r>
              <a:rPr lang="es-MX" dirty="0"/>
              <a:t>es la ausencia total de material en los elementos (materia) en un determinado espacio o lugar, o la falta de contenido en el interior de un recipiente</a:t>
            </a:r>
            <a:r>
              <a:rPr lang="es-MX" dirty="0" smtClean="0"/>
              <a:t>.</a:t>
            </a:r>
          </a:p>
          <a:p>
            <a:r>
              <a:rPr lang="es-MX" dirty="0"/>
              <a:t>es.wikipedia.org/wiki/</a:t>
            </a:r>
            <a:r>
              <a:rPr lang="es-MX" b="1" dirty="0"/>
              <a:t>Vacío</a:t>
            </a:r>
            <a:r>
              <a:rPr lang="es-MX" dirty="0"/>
              <a:t>‎</a:t>
            </a:r>
          </a:p>
        </p:txBody>
      </p:sp>
    </p:spTree>
    <p:extLst>
      <p:ext uri="{BB962C8B-B14F-4D97-AF65-F5344CB8AC3E}">
        <p14:creationId xmlns:p14="http://schemas.microsoft.com/office/powerpoint/2010/main" val="4384350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presión</a:t>
            </a:r>
            <a:endParaRPr lang="es-MX" dirty="0"/>
          </a:p>
        </p:txBody>
      </p:sp>
      <p:sp>
        <p:nvSpPr>
          <p:cNvPr id="3" name="2 Marcador de contenido"/>
          <p:cNvSpPr>
            <a:spLocks noGrp="1"/>
          </p:cNvSpPr>
          <p:nvPr>
            <p:ph idx="1"/>
          </p:nvPr>
        </p:nvSpPr>
        <p:spPr/>
        <p:txBody>
          <a:bodyPr/>
          <a:lstStyle/>
          <a:p>
            <a:r>
              <a:rPr lang="es-MX" dirty="0"/>
              <a:t>es una magnitud física que mide como la proyección de la fuerza en dirección perpendicular por unidad de superficie (esa magnitud es escalar), y sirve para caracterizar cómo se aplica una determinada fuerza resultante sobre una línea</a:t>
            </a:r>
            <a:r>
              <a:rPr lang="es-MX" dirty="0" smtClean="0"/>
              <a:t>.</a:t>
            </a:r>
          </a:p>
          <a:p>
            <a:r>
              <a:rPr lang="es-MX" dirty="0"/>
              <a:t>es.wikipedia.org/wiki/Presión</a:t>
            </a:r>
          </a:p>
        </p:txBody>
      </p:sp>
    </p:spTree>
    <p:extLst>
      <p:ext uri="{BB962C8B-B14F-4D97-AF65-F5344CB8AC3E}">
        <p14:creationId xmlns:p14="http://schemas.microsoft.com/office/powerpoint/2010/main" val="1287630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Chincheta">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325</TotalTime>
  <Words>2257</Words>
  <Application>Microsoft Office PowerPoint</Application>
  <PresentationFormat>Presentación en pantalla (4:3)</PresentationFormat>
  <Paragraphs>150</Paragraphs>
  <Slides>46</Slides>
  <Notes>0</Notes>
  <HiddenSlides>0</HiddenSlides>
  <MMClips>0</MMClips>
  <ScaleCrop>false</ScaleCrop>
  <HeadingPairs>
    <vt:vector size="4" baseType="variant">
      <vt:variant>
        <vt:lpstr>Tema</vt:lpstr>
      </vt:variant>
      <vt:variant>
        <vt:i4>1</vt:i4>
      </vt:variant>
      <vt:variant>
        <vt:lpstr>Títulos de diapositiva</vt:lpstr>
      </vt:variant>
      <vt:variant>
        <vt:i4>46</vt:i4>
      </vt:variant>
    </vt:vector>
  </HeadingPairs>
  <TitlesOfParts>
    <vt:vector size="47" baseType="lpstr">
      <vt:lpstr>Brío</vt:lpstr>
      <vt:lpstr>Control de emisiones</vt:lpstr>
      <vt:lpstr>Elaborado por:</vt:lpstr>
      <vt:lpstr>Presentación de PowerPoint</vt:lpstr>
      <vt:lpstr>Ciclo Otto</vt:lpstr>
      <vt:lpstr>Siclo Otto 4 tiempos.</vt:lpstr>
      <vt:lpstr>Presentación de PowerPoint</vt:lpstr>
      <vt:lpstr>características del ciclo diésel</vt:lpstr>
      <vt:lpstr>vacío</vt:lpstr>
      <vt:lpstr>presión</vt:lpstr>
      <vt:lpstr>Precio atmosférica</vt:lpstr>
      <vt:lpstr>compresión</vt:lpstr>
      <vt:lpstr>velocidad</vt:lpstr>
      <vt:lpstr>aceleración</vt:lpstr>
      <vt:lpstr>temperatura</vt:lpstr>
      <vt:lpstr>escalas</vt:lpstr>
      <vt:lpstr>Emisión y efectos</vt:lpstr>
      <vt:lpstr>Conversión entre escalas</vt:lpstr>
      <vt:lpstr>combustión</vt:lpstr>
      <vt:lpstr>gases</vt:lpstr>
      <vt:lpstr>residuos</vt:lpstr>
      <vt:lpstr>Porcentaje de mescla: aire-comvustible.</vt:lpstr>
      <vt:lpstr>Pulverización y vaporización</vt:lpstr>
      <vt:lpstr>Analizador de gas.</vt:lpstr>
      <vt:lpstr>Opacímetro</vt:lpstr>
      <vt:lpstr>Normas técnicas de emisión de Contaminantes. </vt:lpstr>
      <vt:lpstr>Presentación de PowerPoint</vt:lpstr>
      <vt:lpstr>- La cámara de combustión</vt:lpstr>
      <vt:lpstr>Características de la cámara de combustión.</vt:lpstr>
      <vt:lpstr>Tipos de cámara de combustión</vt:lpstr>
      <vt:lpstr>Productos de la combustión</vt:lpstr>
      <vt:lpstr>Hidrocarburos</vt:lpstr>
      <vt:lpstr>Gases</vt:lpstr>
      <vt:lpstr>Reacciones fotoquímicas</vt:lpstr>
      <vt:lpstr>Orígenes químicos de las emisiones</vt:lpstr>
      <vt:lpstr>Combustión Ideal y real.</vt:lpstr>
      <vt:lpstr>Volatilidad dela gasolina.</vt:lpstr>
      <vt:lpstr>Índices de la volatilidad de la gasolina</vt:lpstr>
      <vt:lpstr>   Desventajas de la volatilidad de la gasolina</vt:lpstr>
      <vt:lpstr>Plomo en la gasolina</vt:lpstr>
      <vt:lpstr>Porcentajes de plomo en la gasolina</vt:lpstr>
      <vt:lpstr>  Efectos en combustión. • Aceite. </vt:lpstr>
      <vt:lpstr>Prueba encendido</vt:lpstr>
      <vt:lpstr>Emisiones contaminantes.</vt:lpstr>
      <vt:lpstr>Concentración de gases y la ecuación de combustión.</vt:lpstr>
      <vt:lpstr>Formación de contaminantes.</vt:lpstr>
      <vt:lpstr>Conclusión.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de emiciones</dc:title>
  <dc:creator>Saul</dc:creator>
  <cp:lastModifiedBy>Saul</cp:lastModifiedBy>
  <cp:revision>29</cp:revision>
  <dcterms:created xsi:type="dcterms:W3CDTF">2013-08-21T13:04:41Z</dcterms:created>
  <dcterms:modified xsi:type="dcterms:W3CDTF">2013-08-27T16:31:05Z</dcterms:modified>
</cp:coreProperties>
</file>